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 id="284" r:id="rId29"/>
    <p:sldId id="286" r:id="rId30"/>
    <p:sldId id="287" r:id="rId31"/>
    <p:sldId id="285" r:id="rId32"/>
    <p:sldId id="283" r:id="rId33"/>
    <p:sldId id="288" r:id="rId34"/>
    <p:sldId id="291" r:id="rId35"/>
    <p:sldId id="289" r:id="rId36"/>
    <p:sldId id="290"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Lst>
  <p:sldSz cx="9144000" cy="6858000" type="screen4x3"/>
  <p:notesSz cx="6815138" cy="994568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1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52750" cy="4968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60800" y="0"/>
            <a:ext cx="2952750" cy="496888"/>
          </a:xfrm>
          <a:prstGeom prst="rect">
            <a:avLst/>
          </a:prstGeom>
        </p:spPr>
        <p:txBody>
          <a:bodyPr vert="horz" lIns="91440" tIns="45720" rIns="91440" bIns="45720" rtlCol="0"/>
          <a:lstStyle>
            <a:lvl1pPr algn="r">
              <a:defRPr sz="1200"/>
            </a:lvl1pPr>
          </a:lstStyle>
          <a:p>
            <a:fld id="{3389EC9C-A592-429E-B8C2-52148369F87A}" type="datetimeFigureOut">
              <a:rPr lang="pt-BR" smtClean="0"/>
              <a:t>16/06/2016</a:t>
            </a:fld>
            <a:endParaRPr lang="pt-BR"/>
          </a:p>
        </p:txBody>
      </p:sp>
      <p:sp>
        <p:nvSpPr>
          <p:cNvPr id="4" name="Espaço Reservado para Rodapé 3"/>
          <p:cNvSpPr>
            <a:spLocks noGrp="1"/>
          </p:cNvSpPr>
          <p:nvPr>
            <p:ph type="ftr" sz="quarter" idx="2"/>
          </p:nvPr>
        </p:nvSpPr>
        <p:spPr>
          <a:xfrm>
            <a:off x="0" y="9447213"/>
            <a:ext cx="2952750" cy="4968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60800" y="9447213"/>
            <a:ext cx="2952750" cy="496887"/>
          </a:xfrm>
          <a:prstGeom prst="rect">
            <a:avLst/>
          </a:prstGeom>
        </p:spPr>
        <p:txBody>
          <a:bodyPr vert="horz" lIns="91440" tIns="45720" rIns="91440" bIns="45720" rtlCol="0" anchor="b"/>
          <a:lstStyle>
            <a:lvl1pPr algn="r">
              <a:defRPr sz="1200"/>
            </a:lvl1pPr>
          </a:lstStyle>
          <a:p>
            <a:fld id="{0C2B2F58-BBBE-4267-A25B-EC079DF175BB}" type="slidenum">
              <a:rPr lang="pt-BR" smtClean="0"/>
              <a:t>‹nº›</a:t>
            </a:fld>
            <a:endParaRPr lang="pt-B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893C4210-7B20-40F1-8C52-A0F2E96D0761}" type="datetimeFigureOut">
              <a:rPr lang="pt-BR" smtClean="0"/>
              <a:pPr/>
              <a:t>16/06/2016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5DF3E05-6E55-409B-912B-00F36E9F87F1}"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93C4210-7B20-40F1-8C52-A0F2E96D0761}" type="datetimeFigureOut">
              <a:rPr lang="pt-BR" smtClean="0"/>
              <a:pPr/>
              <a:t>16/06/2016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5DF3E05-6E55-409B-912B-00F36E9F87F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93C4210-7B20-40F1-8C52-A0F2E96D0761}" type="datetimeFigureOut">
              <a:rPr lang="pt-BR" smtClean="0"/>
              <a:pPr/>
              <a:t>16/06/2016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5DF3E05-6E55-409B-912B-00F36E9F87F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93C4210-7B20-40F1-8C52-A0F2E96D0761}" type="datetimeFigureOut">
              <a:rPr lang="pt-BR" smtClean="0"/>
              <a:pPr/>
              <a:t>16/06/2016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5DF3E05-6E55-409B-912B-00F36E9F87F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893C4210-7B20-40F1-8C52-A0F2E96D0761}" type="datetimeFigureOut">
              <a:rPr lang="pt-BR" smtClean="0"/>
              <a:pPr/>
              <a:t>16/06/2016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5DF3E05-6E55-409B-912B-00F36E9F87F1}"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893C4210-7B20-40F1-8C52-A0F2E96D0761}" type="datetimeFigureOut">
              <a:rPr lang="pt-BR" smtClean="0"/>
              <a:pPr/>
              <a:t>16/06/2016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5DF3E05-6E55-409B-912B-00F36E9F87F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893C4210-7B20-40F1-8C52-A0F2E96D0761}" type="datetimeFigureOut">
              <a:rPr lang="pt-BR" smtClean="0"/>
              <a:pPr/>
              <a:t>16/06/2016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15DF3E05-6E55-409B-912B-00F36E9F87F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893C4210-7B20-40F1-8C52-A0F2E96D0761}" type="datetimeFigureOut">
              <a:rPr lang="pt-BR" smtClean="0"/>
              <a:pPr/>
              <a:t>16/06/2016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15DF3E05-6E55-409B-912B-00F36E9F87F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93C4210-7B20-40F1-8C52-A0F2E96D0761}" type="datetimeFigureOut">
              <a:rPr lang="pt-BR" smtClean="0"/>
              <a:pPr/>
              <a:t>16/06/2016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15DF3E05-6E55-409B-912B-00F36E9F87F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893C4210-7B20-40F1-8C52-A0F2E96D0761}" type="datetimeFigureOut">
              <a:rPr lang="pt-BR" smtClean="0"/>
              <a:pPr/>
              <a:t>16/06/2016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5DF3E05-6E55-409B-912B-00F36E9F87F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893C4210-7B20-40F1-8C52-A0F2E96D0761}" type="datetimeFigureOut">
              <a:rPr lang="pt-BR" smtClean="0"/>
              <a:pPr/>
              <a:t>16/06/2016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5DF3E05-6E55-409B-912B-00F36E9F87F1}"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C4210-7B20-40F1-8C52-A0F2E96D0761}" type="datetimeFigureOut">
              <a:rPr lang="pt-BR" smtClean="0"/>
              <a:pPr/>
              <a:t>16/06/2016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DF3E05-6E55-409B-912B-00F36E9F87F1}"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323528" y="620688"/>
            <a:ext cx="8280920" cy="4968552"/>
            <a:chOff x="323528" y="-412105"/>
            <a:chExt cx="8280920" cy="4968552"/>
          </a:xfrm>
        </p:grpSpPr>
        <p:sp>
          <p:nvSpPr>
            <p:cNvPr id="5" name="Retângulo 4"/>
            <p:cNvSpPr/>
            <p:nvPr/>
          </p:nvSpPr>
          <p:spPr>
            <a:xfrm>
              <a:off x="323528" y="-412105"/>
              <a:ext cx="8280920" cy="49685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chemeClr val="tx1"/>
                </a:solidFill>
              </a:endParaRPr>
            </a:p>
          </p:txBody>
        </p:sp>
        <p:sp>
          <p:nvSpPr>
            <p:cNvPr id="6" name="Rectangle 1"/>
            <p:cNvSpPr>
              <a:spLocks noChangeArrowheads="1"/>
            </p:cNvSpPr>
            <p:nvPr/>
          </p:nvSpPr>
          <p:spPr bwMode="auto">
            <a:xfrm>
              <a:off x="467544" y="-287837"/>
              <a:ext cx="7992888" cy="4647426"/>
            </a:xfrm>
            <a:prstGeom prst="rect">
              <a:avLst/>
            </a:prstGeom>
            <a:solidFill>
              <a:srgbClr val="92D05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1016000" algn="l"/>
                  <a:tab pos="3057525" algn="ctr"/>
                </a:tabLst>
              </a:pPr>
              <a:r>
                <a:rPr kumimoji="0" lang="pt-BR" sz="2800" b="0" i="0" u="none" strike="noStrike" cap="none" normalizeH="0" baseline="0" dirty="0" smtClean="0">
                  <a:ln>
                    <a:noFill/>
                  </a:ln>
                  <a:effectLst/>
                  <a:latin typeface="Cambria" pitchFamily="18" charset="0"/>
                  <a:ea typeface="MS Mincho" pitchFamily="49" charset="-128"/>
                  <a:cs typeface="Times New Roman" pitchFamily="18" charset="0"/>
                </a:rPr>
                <a:t>C</a:t>
              </a:r>
              <a:r>
                <a:rPr kumimoji="0" lang="pt-BR" sz="2800" b="0" i="0" u="none" strike="noStrike" cap="none" normalizeH="0" baseline="0" dirty="0" smtClean="0" bmk="">
                  <a:ln>
                    <a:noFill/>
                  </a:ln>
                  <a:effectLst/>
                  <a:latin typeface="Cambria" pitchFamily="18" charset="0"/>
                  <a:ea typeface="MS Mincho" pitchFamily="49" charset="-128"/>
                  <a:cs typeface="Times New Roman" pitchFamily="18" charset="0"/>
                </a:rPr>
                <a:t>APÍTULO III</a:t>
              </a:r>
            </a:p>
            <a:p>
              <a:pPr marL="0" marR="0" lvl="0" indent="0" algn="ctr" defTabSz="914400" rtl="0" eaLnBrk="1" fontAlgn="base" latinLnBrk="0" hangingPunct="1">
                <a:lnSpc>
                  <a:spcPct val="100000"/>
                </a:lnSpc>
                <a:spcBef>
                  <a:spcPct val="0"/>
                </a:spcBef>
                <a:spcAft>
                  <a:spcPct val="0"/>
                </a:spcAft>
                <a:buClrTx/>
                <a:buSzTx/>
                <a:tabLst>
                  <a:tab pos="1016000" algn="l"/>
                  <a:tab pos="3057525" algn="ctr"/>
                </a:tabLst>
              </a:pPr>
              <a:endParaRPr kumimoji="0" lang="pt-BR" sz="3200" b="0" i="0" u="none" strike="noStrike" cap="none" normalizeH="0" baseline="0" dirty="0" smtClean="0" bmk="">
                <a:ln>
                  <a:noFill/>
                </a:ln>
                <a:effectLst/>
                <a:latin typeface="Arial" pitchFamily="34" charset="0"/>
              </a:endParaRPr>
            </a:p>
            <a:p>
              <a:pPr algn="ctr"/>
              <a:r>
                <a:rPr lang="pt-BR" sz="4400" b="1" dirty="0">
                  <a:latin typeface="Arial Black" pitchFamily="34" charset="0"/>
                </a:rPr>
                <a:t>A AÇÃO TRANFORMADORA </a:t>
              </a:r>
              <a:endParaRPr lang="pt-BR" sz="4400" b="1" dirty="0" smtClean="0">
                <a:latin typeface="Arial Black" pitchFamily="34" charset="0"/>
              </a:endParaRPr>
            </a:p>
            <a:p>
              <a:pPr algn="ctr"/>
              <a:r>
                <a:rPr lang="pt-BR" sz="4400" b="1" dirty="0" smtClean="0">
                  <a:latin typeface="Arial Black" pitchFamily="34" charset="0"/>
                </a:rPr>
                <a:t>NA </a:t>
              </a:r>
              <a:r>
                <a:rPr lang="pt-BR" sz="4400" b="1" dirty="0">
                  <a:latin typeface="Arial Black" pitchFamily="34" charset="0"/>
                </a:rPr>
                <a:t>IGREJA </a:t>
              </a:r>
              <a:endParaRPr lang="pt-BR" sz="4400" b="1" dirty="0" smtClean="0">
                <a:latin typeface="Arial Black" pitchFamily="34" charset="0"/>
              </a:endParaRPr>
            </a:p>
            <a:p>
              <a:pPr algn="ctr"/>
              <a:r>
                <a:rPr lang="pt-BR" sz="4400" b="1" dirty="0" smtClean="0">
                  <a:latin typeface="Arial Black" pitchFamily="34" charset="0"/>
                </a:rPr>
                <a:t>e </a:t>
              </a:r>
            </a:p>
            <a:p>
              <a:pPr algn="ctr"/>
              <a:r>
                <a:rPr lang="pt-BR" sz="4400" b="1" dirty="0" smtClean="0">
                  <a:latin typeface="Arial Black" pitchFamily="34" charset="0"/>
                </a:rPr>
                <a:t>NO </a:t>
              </a:r>
              <a:r>
                <a:rPr lang="pt-BR" sz="4400" b="1" dirty="0">
                  <a:latin typeface="Arial Black" pitchFamily="34" charset="0"/>
                </a:rPr>
                <a:t>MUNDO</a:t>
              </a:r>
            </a:p>
            <a:p>
              <a:pPr marL="0" marR="0" lvl="0" indent="0" algn="ctr" defTabSz="914400" rtl="0" eaLnBrk="0" fontAlgn="base" latinLnBrk="0" hangingPunct="0">
                <a:lnSpc>
                  <a:spcPct val="100000"/>
                </a:lnSpc>
                <a:spcBef>
                  <a:spcPct val="0"/>
                </a:spcBef>
                <a:spcAft>
                  <a:spcPct val="0"/>
                </a:spcAft>
                <a:buClrTx/>
                <a:buSzTx/>
                <a:buFontTx/>
                <a:buNone/>
                <a:tabLst>
                  <a:tab pos="1016000" algn="l"/>
                  <a:tab pos="3057525" algn="ctr"/>
                </a:tabLst>
              </a:pPr>
              <a:endParaRPr kumimoji="0" lang="pt-BR" sz="1600" b="0" i="0" u="none" strike="noStrike" cap="none" normalizeH="0" baseline="0" dirty="0" smtClean="0">
                <a:ln>
                  <a:noFill/>
                </a:ln>
                <a:effectLst/>
                <a:latin typeface="Arial" pitchFamily="34" charset="0"/>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260648"/>
            <a:ext cx="8424936" cy="5478423"/>
          </a:xfrm>
          <a:prstGeom prst="rect">
            <a:avLst/>
          </a:prstGeom>
          <a:noFill/>
        </p:spPr>
        <p:txBody>
          <a:bodyPr wrap="square" rtlCol="0">
            <a:spAutoFit/>
          </a:bodyPr>
          <a:lstStyle/>
          <a:p>
            <a:pPr lvl="0"/>
            <a:r>
              <a:rPr lang="pt-BR" dirty="0" smtClean="0"/>
              <a:t>Em virtude do Batismo, que está na origem do sacerdócio comum dos fiéis, os cristãos leigos e leigas são chamados a viver e a transmitir a comunhão com a Trindade, fonte de nossa vida comunitária e do amor transbordante que devemos testemunhar. </a:t>
            </a:r>
          </a:p>
          <a:p>
            <a:pPr lvl="0"/>
            <a:endParaRPr lang="pt-BR" dirty="0"/>
          </a:p>
          <a:p>
            <a:pPr lvl="0"/>
            <a:r>
              <a:rPr lang="pt-BR" dirty="0" smtClean="0"/>
              <a:t>Os primeiros cristãos eram um só coração e uma só alma, e juntos viviam e testemunhavam a novidade do Evangelho (cf. </a:t>
            </a:r>
            <a:r>
              <a:rPr lang="pt-BR" dirty="0" err="1" smtClean="0"/>
              <a:t>At</a:t>
            </a:r>
            <a:r>
              <a:rPr lang="pt-BR" dirty="0" smtClean="0"/>
              <a:t> 2,42-45; 4,32-35)</a:t>
            </a:r>
          </a:p>
          <a:p>
            <a:pPr lvl="0"/>
            <a:r>
              <a:rPr lang="pt-BR" dirty="0"/>
              <a:t>	</a:t>
            </a:r>
            <a:r>
              <a:rPr lang="pt-BR" dirty="0" smtClean="0"/>
              <a:t>	</a:t>
            </a:r>
          </a:p>
          <a:p>
            <a:pPr lvl="0"/>
            <a:r>
              <a:rPr lang="pt-BR" dirty="0"/>
              <a:t>	</a:t>
            </a:r>
            <a:r>
              <a:rPr lang="pt-BR" dirty="0" smtClean="0"/>
              <a:t>	</a:t>
            </a:r>
            <a:r>
              <a:rPr lang="pt-BR" sz="2000" b="1" dirty="0" smtClean="0">
                <a:solidFill>
                  <a:schemeClr val="accent3">
                    <a:lumMod val="50000"/>
                  </a:schemeClr>
                </a:solidFill>
              </a:rPr>
              <a:t>Um desafio para os cristãos leigos e leigas é superar as 			divisões e avançar no seguimento de Cristo, aprendendo e 			praticando as bem-aventuranças do Reino, o estilo de vida 			do Mestre Jesus</a:t>
            </a:r>
            <a:endParaRPr lang="pt-BR" b="1" dirty="0" smtClean="0">
              <a:solidFill>
                <a:schemeClr val="accent3">
                  <a:lumMod val="50000"/>
                </a:schemeClr>
              </a:solidFill>
            </a:endParaRPr>
          </a:p>
          <a:p>
            <a:pPr lvl="0"/>
            <a:endParaRPr lang="pt-BR" dirty="0" smtClean="0"/>
          </a:p>
          <a:p>
            <a:pPr lvl="0"/>
            <a:endParaRPr lang="pt-BR" dirty="0" smtClean="0"/>
          </a:p>
          <a:p>
            <a:pPr lvl="0"/>
            <a:r>
              <a:rPr lang="pt-BR" dirty="0" smtClean="0"/>
              <a:t>Os cristãos leigos e leigas que vivem em circunstâncias adversas, impossibilitados de uma atuação mais concreta, não se sintam do lado de fora da única missão da Igreja e tenham a consciência de que o sofrimento também é uma realidade aberta para a evangelização. </a:t>
            </a:r>
          </a:p>
          <a:p>
            <a:endParaRPr lang="pt-BR" dirty="0" smtClean="0"/>
          </a:p>
          <a:p>
            <a:endParaRPr lang="pt-BR" dirty="0"/>
          </a:p>
        </p:txBody>
      </p:sp>
      <p:sp>
        <p:nvSpPr>
          <p:cNvPr id="3" name="Seta para a direita 2"/>
          <p:cNvSpPr/>
          <p:nvPr/>
        </p:nvSpPr>
        <p:spPr>
          <a:xfrm>
            <a:off x="467544" y="2348880"/>
            <a:ext cx="165618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627067"/>
            <a:ext cx="8352928" cy="6186309"/>
          </a:xfrm>
          <a:prstGeom prst="rect">
            <a:avLst/>
          </a:prstGeom>
          <a:noFill/>
        </p:spPr>
        <p:txBody>
          <a:bodyPr wrap="square" rtlCol="0">
            <a:spAutoFit/>
          </a:bodyPr>
          <a:lstStyle/>
          <a:p>
            <a:pPr lvl="0"/>
            <a:r>
              <a:rPr lang="pt-BR" sz="2000" b="1" dirty="0" smtClean="0">
                <a:solidFill>
                  <a:srgbClr val="0070C0"/>
                </a:solidFill>
              </a:rPr>
              <a:t>Em </a:t>
            </a:r>
            <a:r>
              <a:rPr lang="pt-BR" sz="2000" b="1" dirty="0">
                <a:solidFill>
                  <a:srgbClr val="0070C0"/>
                </a:solidFill>
              </a:rPr>
              <a:t>sua inserção no mundo, os cristãos leigos são convidados a viver a espiritualidade de comunhão e missão. </a:t>
            </a:r>
            <a:endParaRPr lang="pt-BR" sz="2000" b="1" dirty="0" smtClean="0">
              <a:solidFill>
                <a:srgbClr val="0070C0"/>
              </a:solidFill>
            </a:endParaRPr>
          </a:p>
          <a:p>
            <a:pPr lvl="0"/>
            <a:endParaRPr lang="pt-BR" sz="2000" b="1" dirty="0" smtClean="0"/>
          </a:p>
          <a:p>
            <a:pPr lvl="0"/>
            <a:r>
              <a:rPr lang="pt-BR" sz="2000" b="1" dirty="0" smtClean="0">
                <a:solidFill>
                  <a:srgbClr val="C00000"/>
                </a:solidFill>
              </a:rPr>
              <a:t>A </a:t>
            </a:r>
            <a:r>
              <a:rPr lang="pt-BR" sz="2000" b="1" dirty="0">
                <a:solidFill>
                  <a:srgbClr val="C00000"/>
                </a:solidFill>
              </a:rPr>
              <a:t>espiritualidade de comunhão e missão tem seu fundamento na comunidade trinitária e no mandamento do amor. O outro não é apenas alguém, mas um irmão, dom de Deus, continuação da Encarnação do Senhor. </a:t>
            </a:r>
            <a:endParaRPr lang="pt-BR" sz="2000" b="1" dirty="0" smtClean="0">
              <a:solidFill>
                <a:srgbClr val="C00000"/>
              </a:solidFill>
            </a:endParaRPr>
          </a:p>
          <a:p>
            <a:pPr lvl="0"/>
            <a:endParaRPr lang="pt-BR" sz="2000" b="1" dirty="0" smtClean="0"/>
          </a:p>
          <a:p>
            <a:pPr lvl="0"/>
            <a:r>
              <a:rPr lang="pt-BR" sz="2000" b="1" dirty="0" smtClean="0">
                <a:solidFill>
                  <a:srgbClr val="00B050"/>
                </a:solidFill>
              </a:rPr>
              <a:t>Espiritualidade </a:t>
            </a:r>
            <a:r>
              <a:rPr lang="pt-BR" sz="2000" b="1" dirty="0">
                <a:solidFill>
                  <a:srgbClr val="00B050"/>
                </a:solidFill>
              </a:rPr>
              <a:t>de comunhão e missão significa respeito mútuo, diálogo, proximidade, partilha, benevolência e beneficência. </a:t>
            </a:r>
            <a:endParaRPr lang="pt-BR" sz="2000" b="1" dirty="0" smtClean="0">
              <a:solidFill>
                <a:srgbClr val="00B050"/>
              </a:solidFill>
            </a:endParaRPr>
          </a:p>
          <a:p>
            <a:pPr lvl="0"/>
            <a:endParaRPr lang="pt-BR" sz="2000" b="1" dirty="0"/>
          </a:p>
          <a:p>
            <a:pPr lvl="0"/>
            <a:r>
              <a:rPr lang="pt-BR" sz="2000" b="1" dirty="0">
                <a:solidFill>
                  <a:srgbClr val="FF0000"/>
                </a:solidFill>
              </a:rPr>
              <a:t>A espiritualidade de comunhão e missão se comprova no esforço e na prática da misericórdia do perdão, da reconciliação e da fraternidade, até ao amor aos inimigos. Cultiva o esquecimento de si e a elevação do outro. </a:t>
            </a:r>
            <a:endParaRPr lang="pt-BR" sz="2000" b="1" dirty="0" smtClean="0">
              <a:solidFill>
                <a:srgbClr val="FF0000"/>
              </a:solidFill>
            </a:endParaRPr>
          </a:p>
          <a:p>
            <a:pPr lvl="0"/>
            <a:endParaRPr lang="pt-BR" sz="2000" b="1" dirty="0"/>
          </a:p>
          <a:p>
            <a:pPr lvl="0"/>
            <a:r>
              <a:rPr lang="pt-BR" sz="2000" b="1" dirty="0" smtClean="0"/>
              <a:t>O </a:t>
            </a:r>
            <a:r>
              <a:rPr lang="pt-BR" sz="2000" b="1" dirty="0"/>
              <a:t>discípulo missionário torna-se fonte de paz, de relacionamento, de concórdia, de unidade. Sem a espiritualidade de comunhão e missão caímos nas “máscaras de comunhão” e damos espaço ao terrorismo da fofoca, às suspeitas, ciúmes, invejas que são sentimentos e atitudes </a:t>
            </a:r>
            <a:r>
              <a:rPr lang="pt-BR" sz="2000" b="1" dirty="0" smtClean="0"/>
              <a:t>destrutivas</a:t>
            </a:r>
          </a:p>
          <a:p>
            <a:pPr lvl="0"/>
            <a:endParaRPr lang="pt-BR" b="1" dirty="0"/>
          </a:p>
          <a:p>
            <a:endParaRPr lang="pt-BR" b="1" dirty="0"/>
          </a:p>
        </p:txBody>
      </p:sp>
      <p:sp>
        <p:nvSpPr>
          <p:cNvPr id="3" name="Retângulo de cantos arredondados 2"/>
          <p:cNvSpPr/>
          <p:nvPr/>
        </p:nvSpPr>
        <p:spPr>
          <a:xfrm>
            <a:off x="899592" y="0"/>
            <a:ext cx="6408712" cy="54868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pt-BR" sz="2800" b="1" dirty="0" smtClean="0"/>
              <a:t>Espiritualidade de comunhão e missão</a:t>
            </a:r>
            <a:endParaRPr lang="pt-BR" sz="2400" b="1" dirty="0"/>
          </a:p>
        </p:txBody>
      </p:sp>
      <p:sp>
        <p:nvSpPr>
          <p:cNvPr id="4" name="Elipse 3"/>
          <p:cNvSpPr/>
          <p:nvPr/>
        </p:nvSpPr>
        <p:spPr>
          <a:xfrm>
            <a:off x="0" y="692696"/>
            <a:ext cx="323528"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Elipse 4"/>
          <p:cNvSpPr/>
          <p:nvPr/>
        </p:nvSpPr>
        <p:spPr>
          <a:xfrm>
            <a:off x="0" y="1844824"/>
            <a:ext cx="323528"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Elipse 5"/>
          <p:cNvSpPr/>
          <p:nvPr/>
        </p:nvSpPr>
        <p:spPr>
          <a:xfrm>
            <a:off x="0" y="2852936"/>
            <a:ext cx="323528"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Elipse 6"/>
          <p:cNvSpPr/>
          <p:nvPr/>
        </p:nvSpPr>
        <p:spPr>
          <a:xfrm>
            <a:off x="0" y="3933056"/>
            <a:ext cx="323528"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Elipse 7"/>
          <p:cNvSpPr/>
          <p:nvPr/>
        </p:nvSpPr>
        <p:spPr>
          <a:xfrm>
            <a:off x="0" y="5301208"/>
            <a:ext cx="323528"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760050"/>
            <a:ext cx="8352928" cy="6278642"/>
          </a:xfrm>
          <a:prstGeom prst="rect">
            <a:avLst/>
          </a:prstGeom>
          <a:noFill/>
        </p:spPr>
        <p:txBody>
          <a:bodyPr wrap="square" rtlCol="0">
            <a:spAutoFit/>
          </a:bodyPr>
          <a:lstStyle/>
          <a:p>
            <a:pPr lvl="0"/>
            <a:r>
              <a:rPr lang="pt-BR" dirty="0" smtClean="0"/>
              <a:t>Na </a:t>
            </a:r>
            <a:r>
              <a:rPr lang="pt-BR" dirty="0"/>
              <a:t>conjuntura atual da Igreja despontam tendências ao subjetivismo sentimental, ao </a:t>
            </a:r>
            <a:r>
              <a:rPr lang="pt-BR" dirty="0" err="1"/>
              <a:t>devocionismo</a:t>
            </a:r>
            <a:r>
              <a:rPr lang="pt-BR" dirty="0"/>
              <a:t>, ao demonismo, às “revelações privadas”. </a:t>
            </a:r>
            <a:endParaRPr lang="pt-BR" dirty="0" smtClean="0"/>
          </a:p>
          <a:p>
            <a:pPr lvl="0"/>
            <a:endParaRPr lang="pt-BR" dirty="0"/>
          </a:p>
          <a:p>
            <a:pPr lvl="0"/>
            <a:r>
              <a:rPr lang="pt-BR" dirty="0" smtClean="0"/>
              <a:t>escreve </a:t>
            </a:r>
            <a:r>
              <a:rPr lang="pt-BR" dirty="0"/>
              <a:t>o Papa Francisco: </a:t>
            </a:r>
            <a:endParaRPr lang="pt-BR" dirty="0" smtClean="0"/>
          </a:p>
          <a:p>
            <a:pPr lvl="0" algn="ctr"/>
            <a:r>
              <a:rPr lang="pt-BR" sz="2000" b="1" i="1" dirty="0" smtClean="0">
                <a:solidFill>
                  <a:srgbClr val="00B050"/>
                </a:solidFill>
                <a:latin typeface="Times New Roman" pitchFamily="18" charset="0"/>
                <a:cs typeface="Times New Roman" pitchFamily="18" charset="0"/>
              </a:rPr>
              <a:t>“</a:t>
            </a:r>
            <a:r>
              <a:rPr lang="pt-BR" sz="2000" b="1" i="1" dirty="0">
                <a:solidFill>
                  <a:srgbClr val="00B050"/>
                </a:solidFill>
                <a:latin typeface="Times New Roman" pitchFamily="18" charset="0"/>
                <a:cs typeface="Times New Roman" pitchFamily="18" charset="0"/>
              </a:rPr>
              <a:t>Certo é também que, às vezes, se dá maior realce a formas exteriores das tradições de grupos concretos ou a supostas revelações privadas que se </a:t>
            </a:r>
            <a:r>
              <a:rPr lang="pt-BR" sz="2000" b="1" i="1" dirty="0" err="1">
                <a:solidFill>
                  <a:srgbClr val="00B050"/>
                </a:solidFill>
                <a:latin typeface="Times New Roman" pitchFamily="18" charset="0"/>
                <a:cs typeface="Times New Roman" pitchFamily="18" charset="0"/>
              </a:rPr>
              <a:t>absolutizam</a:t>
            </a:r>
            <a:r>
              <a:rPr lang="pt-BR" sz="2000" b="1" i="1" dirty="0">
                <a:solidFill>
                  <a:srgbClr val="00B050"/>
                </a:solidFill>
                <a:latin typeface="Times New Roman" pitchFamily="18" charset="0"/>
                <a:cs typeface="Times New Roman" pitchFamily="18" charset="0"/>
              </a:rPr>
              <a:t>, do que ao impulso da piedade popular cristã. Há certo cristianismo feito de devoções, próprio de uma vivência individual e sentimental da fé, que na realidade não corresponde a uma autêntica “piedade </a:t>
            </a:r>
            <a:r>
              <a:rPr lang="pt-BR" sz="2000" b="1" i="1" dirty="0" smtClean="0">
                <a:solidFill>
                  <a:srgbClr val="00B050"/>
                </a:solidFill>
                <a:latin typeface="Times New Roman" pitchFamily="18" charset="0"/>
                <a:cs typeface="Times New Roman" pitchFamily="18" charset="0"/>
              </a:rPr>
              <a:t>popular”.</a:t>
            </a:r>
          </a:p>
          <a:p>
            <a:pPr lvl="0"/>
            <a:endParaRPr lang="pt-BR" dirty="0"/>
          </a:p>
          <a:p>
            <a:pPr lvl="0"/>
            <a:endParaRPr lang="pt-BR" dirty="0" smtClean="0"/>
          </a:p>
          <a:p>
            <a:pPr lvl="0"/>
            <a:r>
              <a:rPr lang="pt-BR" dirty="0" smtClean="0"/>
              <a:t> </a:t>
            </a:r>
            <a:r>
              <a:rPr lang="pt-BR" dirty="0"/>
              <a:t>alerta Papa </a:t>
            </a:r>
            <a:r>
              <a:rPr lang="pt-BR" dirty="0" smtClean="0"/>
              <a:t>Francisco: </a:t>
            </a:r>
          </a:p>
          <a:p>
            <a:pPr lvl="0" algn="ctr"/>
            <a:r>
              <a:rPr lang="pt-BR" sz="2000" b="1" i="1" dirty="0" smtClean="0">
                <a:solidFill>
                  <a:srgbClr val="FF0000"/>
                </a:solidFill>
                <a:latin typeface="Times New Roman" pitchFamily="18" charset="0"/>
                <a:cs typeface="Times New Roman" pitchFamily="18" charset="0"/>
              </a:rPr>
              <a:t>“</a:t>
            </a:r>
            <a:r>
              <a:rPr lang="pt-BR" sz="2000" b="1" i="1" dirty="0">
                <a:solidFill>
                  <a:srgbClr val="FF0000"/>
                </a:solidFill>
                <a:latin typeface="Times New Roman" pitchFamily="18" charset="0"/>
                <a:cs typeface="Times New Roman" pitchFamily="18" charset="0"/>
              </a:rPr>
              <a:t>não servem as propostas místicas desprovidas de um vigoroso compromisso social e missionário, nem os discursos e ações sociais e pastorais sem uma espiritualidade que transforme o coração. Estas propostas parciais e desagregadoras alcançam só pequenos grupos e não têm força de ampla penetração, porque mutilam o Evangelho. É preciso cultivar sempre um espaço interior que dê sentido cristão ao compromisso e à atividade” </a:t>
            </a:r>
            <a:r>
              <a:rPr lang="pt-BR" dirty="0"/>
              <a:t>(EG, n. 262).</a:t>
            </a:r>
          </a:p>
          <a:p>
            <a:endParaRPr lang="pt-BR" dirty="0"/>
          </a:p>
        </p:txBody>
      </p:sp>
      <p:sp>
        <p:nvSpPr>
          <p:cNvPr id="3" name="Retângulo de cantos arredondados 2"/>
          <p:cNvSpPr/>
          <p:nvPr/>
        </p:nvSpPr>
        <p:spPr>
          <a:xfrm>
            <a:off x="467544" y="0"/>
            <a:ext cx="5976664" cy="69269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pt-BR" sz="3200" b="1" dirty="0" smtClean="0"/>
              <a:t>Místicas que não servem</a:t>
            </a:r>
            <a:endParaRPr lang="pt-BR" sz="28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760050"/>
            <a:ext cx="8496944" cy="6278642"/>
          </a:xfrm>
          <a:prstGeom prst="rect">
            <a:avLst/>
          </a:prstGeom>
          <a:noFill/>
        </p:spPr>
        <p:txBody>
          <a:bodyPr wrap="square" rtlCol="0">
            <a:spAutoFit/>
          </a:bodyPr>
          <a:lstStyle/>
          <a:p>
            <a:pPr lvl="0"/>
            <a:r>
              <a:rPr lang="pt-BR" dirty="0" smtClean="0"/>
              <a:t>A </a:t>
            </a:r>
            <a:r>
              <a:rPr lang="pt-BR" dirty="0"/>
              <a:t>Exortação Apostólica </a:t>
            </a:r>
            <a:r>
              <a:rPr lang="pt-BR" i="1" dirty="0" smtClean="0"/>
              <a:t>EG</a:t>
            </a:r>
            <a:r>
              <a:rPr lang="pt-BR" dirty="0" smtClean="0"/>
              <a:t> </a:t>
            </a:r>
            <a:r>
              <a:rPr lang="pt-BR" dirty="0"/>
              <a:t>refere-se à religiosidade popular como força evangelizadora. </a:t>
            </a:r>
            <a:endParaRPr lang="pt-BR" dirty="0" smtClean="0"/>
          </a:p>
          <a:p>
            <a:pPr lvl="0"/>
            <a:endParaRPr lang="pt-BR" dirty="0"/>
          </a:p>
          <a:p>
            <a:pPr lvl="0" algn="just"/>
            <a:r>
              <a:rPr lang="pt-BR" dirty="0" smtClean="0"/>
              <a:t> </a:t>
            </a:r>
            <a:r>
              <a:rPr lang="pt-BR" dirty="0"/>
              <a:t>A piedade popular retrata a sede de Deus que o povo experimenta e leva até à generosidade, ao sacrifício e ao heroísmo. É a espiritualidade dos simples, é uma maneira de viver a fé, é um modo de se sentir Igreja, uma forma de ser missionário.</a:t>
            </a:r>
            <a:r>
              <a:rPr lang="pt-BR" sz="2000" b="1" i="1" dirty="0">
                <a:latin typeface="Times New Roman" pitchFamily="18" charset="0"/>
                <a:cs typeface="Times New Roman" pitchFamily="18" charset="0"/>
              </a:rPr>
              <a:t> </a:t>
            </a:r>
            <a:endParaRPr lang="pt-BR" sz="2000" b="1" i="1" dirty="0" smtClean="0">
              <a:latin typeface="Times New Roman" pitchFamily="18" charset="0"/>
              <a:cs typeface="Times New Roman" pitchFamily="18" charset="0"/>
            </a:endParaRPr>
          </a:p>
          <a:p>
            <a:pPr lvl="0" algn="ctr"/>
            <a:r>
              <a:rPr lang="pt-BR" sz="2000" b="1" i="1" dirty="0" smtClean="0">
                <a:latin typeface="Times New Roman" pitchFamily="18" charset="0"/>
                <a:cs typeface="Times New Roman" pitchFamily="18" charset="0"/>
              </a:rPr>
              <a:t>“</a:t>
            </a:r>
            <a:r>
              <a:rPr lang="pt-BR" sz="2000" b="1" i="1" dirty="0">
                <a:latin typeface="Times New Roman" pitchFamily="18" charset="0"/>
                <a:cs typeface="Times New Roman" pitchFamily="18" charset="0"/>
              </a:rPr>
              <a:t>A religiosidade popular é fruto do evangelho inculturado, é um lugar teológico ao qual devemos prestar atenção porque tem muito para nos ensinar</a:t>
            </a:r>
            <a:r>
              <a:rPr lang="pt-BR" dirty="0"/>
              <a:t>” (EG, n. 126</a:t>
            </a:r>
            <a:r>
              <a:rPr lang="pt-BR" dirty="0" smtClean="0"/>
              <a:t>).</a:t>
            </a:r>
          </a:p>
          <a:p>
            <a:pPr lvl="0"/>
            <a:endParaRPr lang="pt-BR" dirty="0"/>
          </a:p>
          <a:p>
            <a:pPr lvl="0"/>
            <a:r>
              <a:rPr lang="pt-BR" dirty="0" smtClean="0"/>
              <a:t>	O </a:t>
            </a:r>
            <a:r>
              <a:rPr lang="pt-BR" dirty="0"/>
              <a:t>Papa Bento XVI chama a religiosidade popular de “tesouro precioso da Igreja </a:t>
            </a:r>
            <a:r>
              <a:rPr lang="pt-BR" dirty="0" smtClean="0"/>
              <a:t>	na </a:t>
            </a:r>
            <a:r>
              <a:rPr lang="pt-BR" dirty="0"/>
              <a:t>qual aparece a alma do povo” (</a:t>
            </a:r>
            <a:r>
              <a:rPr lang="pt-BR" i="1" dirty="0" smtClean="0"/>
              <a:t>DI em </a:t>
            </a:r>
            <a:r>
              <a:rPr lang="pt-BR" i="1" dirty="0" err="1" smtClean="0"/>
              <a:t>DaP</a:t>
            </a:r>
            <a:r>
              <a:rPr lang="pt-BR" i="1" dirty="0" smtClean="0"/>
              <a:t>)</a:t>
            </a:r>
          </a:p>
          <a:p>
            <a:pPr lvl="0"/>
            <a:endParaRPr lang="pt-BR" i="1" dirty="0"/>
          </a:p>
          <a:p>
            <a:pPr lvl="0"/>
            <a:r>
              <a:rPr lang="pt-BR" dirty="0" smtClean="0"/>
              <a:t>	</a:t>
            </a:r>
            <a:r>
              <a:rPr lang="pt-BR" b="1" dirty="0" smtClean="0">
                <a:solidFill>
                  <a:srgbClr val="0070C0"/>
                </a:solidFill>
              </a:rPr>
              <a:t>Pensemos </a:t>
            </a:r>
            <a:r>
              <a:rPr lang="pt-BR" b="1" dirty="0">
                <a:solidFill>
                  <a:srgbClr val="0070C0"/>
                </a:solidFill>
              </a:rPr>
              <a:t>na fé firme das mães rezando ao pé da cama de seus filhos doentes, na carga imensa de esperança contida numa vela acesa, no olhar que se volta para o crucifixo, para o céu e para Maria e os santos. </a:t>
            </a:r>
            <a:endParaRPr lang="pt-BR" b="1" dirty="0" smtClean="0">
              <a:solidFill>
                <a:srgbClr val="0070C0"/>
              </a:solidFill>
            </a:endParaRPr>
          </a:p>
          <a:p>
            <a:pPr lvl="0"/>
            <a:endParaRPr lang="pt-BR" dirty="0" smtClean="0"/>
          </a:p>
          <a:p>
            <a:pPr lvl="0"/>
            <a:r>
              <a:rPr lang="pt-BR" dirty="0" smtClean="0"/>
              <a:t>	</a:t>
            </a:r>
            <a:r>
              <a:rPr lang="pt-BR" b="1" dirty="0" smtClean="0">
                <a:solidFill>
                  <a:srgbClr val="0070C0"/>
                </a:solidFill>
              </a:rPr>
              <a:t>Pensemos </a:t>
            </a:r>
            <a:r>
              <a:rPr lang="pt-BR" b="1" dirty="0">
                <a:solidFill>
                  <a:srgbClr val="0070C0"/>
                </a:solidFill>
              </a:rPr>
              <a:t>nas peregrinações aos santuários, no amor e respeito pelos mortos, nas novenas, na via-sacra, nas procissões, no rosário, nos cânticos, nas orações etc. </a:t>
            </a:r>
            <a:endParaRPr lang="pt-BR" b="1" dirty="0" smtClean="0">
              <a:solidFill>
                <a:srgbClr val="0070C0"/>
              </a:solidFill>
            </a:endParaRPr>
          </a:p>
          <a:p>
            <a:pPr lvl="0"/>
            <a:endParaRPr lang="pt-BR" dirty="0"/>
          </a:p>
          <a:p>
            <a:pPr lvl="0"/>
            <a:r>
              <a:rPr lang="pt-BR" dirty="0" smtClean="0"/>
              <a:t>A </a:t>
            </a:r>
            <a:r>
              <a:rPr lang="pt-BR" dirty="0"/>
              <a:t>espiritualidade popular é uma confissão de fé que evangeliza filhos, vizinhos, parentes, amigos e toda a sociedade.</a:t>
            </a:r>
          </a:p>
          <a:p>
            <a:endParaRPr lang="pt-BR" dirty="0"/>
          </a:p>
        </p:txBody>
      </p:sp>
      <p:sp>
        <p:nvSpPr>
          <p:cNvPr id="3" name="Retângulo de cantos arredondados 2"/>
          <p:cNvSpPr/>
          <p:nvPr/>
        </p:nvSpPr>
        <p:spPr>
          <a:xfrm>
            <a:off x="899592" y="0"/>
            <a:ext cx="6120680" cy="69269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pt-BR" sz="2800" b="1" dirty="0" smtClean="0"/>
              <a:t>A </a:t>
            </a:r>
            <a:r>
              <a:rPr lang="pt-BR" sz="3200" b="1" dirty="0" smtClean="0"/>
              <a:t>espiritualidade</a:t>
            </a:r>
            <a:r>
              <a:rPr lang="pt-BR" sz="2800" b="1" dirty="0" smtClean="0"/>
              <a:t> </a:t>
            </a:r>
            <a:r>
              <a:rPr lang="pt-BR" sz="3200" b="1" dirty="0" smtClean="0"/>
              <a:t>popular</a:t>
            </a:r>
            <a:endParaRPr lang="pt-BR" sz="2800" b="1" dirty="0"/>
          </a:p>
        </p:txBody>
      </p:sp>
      <p:sp>
        <p:nvSpPr>
          <p:cNvPr id="4" name="Seta para a direita 3"/>
          <p:cNvSpPr/>
          <p:nvPr/>
        </p:nvSpPr>
        <p:spPr>
          <a:xfrm>
            <a:off x="323528" y="4149080"/>
            <a:ext cx="720080"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Seta para a direita 4"/>
          <p:cNvSpPr/>
          <p:nvPr/>
        </p:nvSpPr>
        <p:spPr>
          <a:xfrm>
            <a:off x="467544" y="5301208"/>
            <a:ext cx="720080"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026016"/>
            <a:ext cx="8424936" cy="6001643"/>
          </a:xfrm>
          <a:prstGeom prst="rect">
            <a:avLst/>
          </a:prstGeom>
          <a:noFill/>
        </p:spPr>
        <p:txBody>
          <a:bodyPr wrap="square" rtlCol="0">
            <a:spAutoFit/>
          </a:bodyPr>
          <a:lstStyle/>
          <a:p>
            <a:pPr lvl="0"/>
            <a:r>
              <a:rPr lang="pt-BR" dirty="0" smtClean="0"/>
              <a:t>Uma </a:t>
            </a:r>
            <a:r>
              <a:rPr lang="pt-BR" dirty="0"/>
              <a:t>forma de “mundanismo espiritual” segundo o Papa Francisco consiste em “só confiar nas próprias forças e se sentir superior aos outros por cumprir determinadas normas ou por ser irredutivelmente fiel a um certo estilo católico, próprio do passado. </a:t>
            </a:r>
            <a:endParaRPr lang="pt-BR" dirty="0" smtClean="0"/>
          </a:p>
          <a:p>
            <a:pPr lvl="0"/>
            <a:endParaRPr lang="pt-BR" dirty="0"/>
          </a:p>
          <a:p>
            <a:pPr lvl="0" algn="ctr"/>
            <a:r>
              <a:rPr lang="pt-BR" sz="2400" b="1" dirty="0" smtClean="0">
                <a:latin typeface="Arial Black" pitchFamily="34" charset="0"/>
              </a:rPr>
              <a:t>“O </a:t>
            </a:r>
            <a:r>
              <a:rPr lang="pt-BR" sz="2400" b="1" dirty="0">
                <a:latin typeface="Arial Black" pitchFamily="34" charset="0"/>
              </a:rPr>
              <a:t>mundanismo espiritual </a:t>
            </a:r>
            <a:endParaRPr lang="pt-BR" sz="2400" b="1" dirty="0" smtClean="0">
              <a:latin typeface="Arial Black" pitchFamily="34" charset="0"/>
            </a:endParaRPr>
          </a:p>
          <a:p>
            <a:pPr lvl="0"/>
            <a:endParaRPr lang="pt-BR" dirty="0"/>
          </a:p>
          <a:p>
            <a:pPr lvl="1">
              <a:buFont typeface="Wingdings" pitchFamily="2" charset="2"/>
              <a:buChar char="q"/>
            </a:pPr>
            <a:r>
              <a:rPr lang="pt-BR" dirty="0" smtClean="0">
                <a:solidFill>
                  <a:srgbClr val="C00000"/>
                </a:solidFill>
              </a:rPr>
              <a:t>esconde-se </a:t>
            </a:r>
            <a:r>
              <a:rPr lang="pt-BR" dirty="0">
                <a:solidFill>
                  <a:srgbClr val="C00000"/>
                </a:solidFill>
              </a:rPr>
              <a:t>por detrás de fascínio de poder mostrar conquistas sociais e políticas, ou em uma vanglória ligada à questão de assuntos práticos, ou atração pelas dinâmicas de autoestima e de realização autorreferencial” (EG, n. 95). </a:t>
            </a:r>
            <a:endParaRPr lang="pt-BR" dirty="0" smtClean="0">
              <a:solidFill>
                <a:srgbClr val="C00000"/>
              </a:solidFill>
            </a:endParaRPr>
          </a:p>
          <a:p>
            <a:pPr lvl="1">
              <a:buFont typeface="Wingdings" pitchFamily="2" charset="2"/>
              <a:buChar char="q"/>
            </a:pPr>
            <a:endParaRPr lang="pt-BR" dirty="0" smtClean="0"/>
          </a:p>
          <a:p>
            <a:pPr lvl="1">
              <a:buFont typeface="Wingdings" pitchFamily="2" charset="2"/>
              <a:buChar char="q"/>
            </a:pPr>
            <a:r>
              <a:rPr lang="pt-BR" dirty="0" smtClean="0">
                <a:solidFill>
                  <a:srgbClr val="7030A0"/>
                </a:solidFill>
              </a:rPr>
              <a:t>“</a:t>
            </a:r>
            <a:r>
              <a:rPr lang="pt-BR" dirty="0">
                <a:solidFill>
                  <a:srgbClr val="7030A0"/>
                </a:solidFill>
              </a:rPr>
              <a:t>em uma densa vida social cheia de viagens, reuniões, jantares, recepções. </a:t>
            </a:r>
            <a:endParaRPr lang="pt-BR" dirty="0" smtClean="0">
              <a:solidFill>
                <a:srgbClr val="7030A0"/>
              </a:solidFill>
            </a:endParaRPr>
          </a:p>
          <a:p>
            <a:pPr lvl="1">
              <a:buFont typeface="Wingdings" pitchFamily="2" charset="2"/>
              <a:buChar char="q"/>
            </a:pPr>
            <a:endParaRPr lang="pt-BR" dirty="0"/>
          </a:p>
          <a:p>
            <a:pPr lvl="1">
              <a:buFont typeface="Wingdings" pitchFamily="2" charset="2"/>
              <a:buChar char="q"/>
            </a:pPr>
            <a:r>
              <a:rPr lang="pt-BR" dirty="0" smtClean="0">
                <a:solidFill>
                  <a:srgbClr val="C00000"/>
                </a:solidFill>
              </a:rPr>
              <a:t>desdobra-se </a:t>
            </a:r>
            <a:r>
              <a:rPr lang="pt-BR" dirty="0">
                <a:solidFill>
                  <a:srgbClr val="C00000"/>
                </a:solidFill>
              </a:rPr>
              <a:t>num funcionalismo empresarial carregado de estatísticas, planificações e avaliações (...) </a:t>
            </a:r>
            <a:endParaRPr lang="pt-BR" dirty="0" smtClean="0">
              <a:solidFill>
                <a:srgbClr val="C00000"/>
              </a:solidFill>
            </a:endParaRPr>
          </a:p>
          <a:p>
            <a:pPr lvl="1"/>
            <a:endParaRPr lang="pt-BR" dirty="0"/>
          </a:p>
          <a:p>
            <a:pPr lvl="1">
              <a:buFont typeface="Wingdings" pitchFamily="2" charset="2"/>
              <a:buChar char="q"/>
            </a:pPr>
            <a:r>
              <a:rPr lang="pt-BR" dirty="0" smtClean="0">
                <a:solidFill>
                  <a:srgbClr val="7030A0"/>
                </a:solidFill>
              </a:rPr>
              <a:t>Encerra-se </a:t>
            </a:r>
            <a:r>
              <a:rPr lang="pt-BR" dirty="0">
                <a:solidFill>
                  <a:srgbClr val="7030A0"/>
                </a:solidFill>
              </a:rPr>
              <a:t>em grupos de elite, não sai realmente à procura dos que andam perdidos nem das imensas multidões sedentas de Cristo. </a:t>
            </a:r>
            <a:endParaRPr lang="pt-BR" dirty="0" smtClean="0">
              <a:solidFill>
                <a:srgbClr val="7030A0"/>
              </a:solidFill>
            </a:endParaRPr>
          </a:p>
          <a:p>
            <a:pPr lvl="0"/>
            <a:endParaRPr lang="pt-BR" dirty="0"/>
          </a:p>
          <a:p>
            <a:pPr lvl="0"/>
            <a:r>
              <a:rPr lang="pt-BR" dirty="0" smtClean="0"/>
              <a:t>Já </a:t>
            </a:r>
            <a:r>
              <a:rPr lang="pt-BR" dirty="0"/>
              <a:t>não há ardor evangélico, mas, o gozo espúrio duma autocomplacência egocêntrica” (EG, n. 95).</a:t>
            </a:r>
          </a:p>
          <a:p>
            <a:endParaRPr lang="pt-BR" dirty="0"/>
          </a:p>
        </p:txBody>
      </p:sp>
      <p:sp>
        <p:nvSpPr>
          <p:cNvPr id="3" name="Retângulo de cantos arredondados 2"/>
          <p:cNvSpPr/>
          <p:nvPr/>
        </p:nvSpPr>
        <p:spPr>
          <a:xfrm>
            <a:off x="899592" y="0"/>
            <a:ext cx="6120680" cy="69269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pt-BR" sz="2800" b="1" dirty="0" smtClean="0"/>
              <a:t>O mundanismo espiritual</a:t>
            </a:r>
            <a:endParaRPr lang="pt-BR" sz="2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67544" y="714180"/>
            <a:ext cx="7992888" cy="4708981"/>
          </a:xfrm>
          <a:prstGeom prst="rect">
            <a:avLst/>
          </a:prstGeom>
          <a:solidFill>
            <a:srgbClr val="92D05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1016000" algn="l"/>
                <a:tab pos="3057525" algn="ctr"/>
              </a:tabLst>
            </a:pPr>
            <a:r>
              <a:rPr kumimoji="0" lang="pt-BR" sz="2800" b="0" i="0" u="none" strike="noStrike" cap="none" normalizeH="0" baseline="0" dirty="0" smtClean="0">
                <a:ln>
                  <a:noFill/>
                </a:ln>
                <a:effectLst/>
                <a:latin typeface="Cambria" pitchFamily="18" charset="0"/>
                <a:ea typeface="MS Mincho" pitchFamily="49" charset="-128"/>
                <a:cs typeface="Times New Roman" pitchFamily="18" charset="0"/>
              </a:rPr>
              <a:t>C</a:t>
            </a:r>
            <a:r>
              <a:rPr kumimoji="0" lang="pt-BR" sz="2800" b="0" i="0" u="none" strike="noStrike" cap="none" normalizeH="0" baseline="0" dirty="0" smtClean="0" bmk="">
                <a:ln>
                  <a:noFill/>
                </a:ln>
                <a:effectLst/>
                <a:latin typeface="Cambria" pitchFamily="18" charset="0"/>
                <a:ea typeface="MS Mincho" pitchFamily="49" charset="-128"/>
                <a:cs typeface="Times New Roman" pitchFamily="18" charset="0"/>
              </a:rPr>
              <a:t>APÍTULO III</a:t>
            </a:r>
          </a:p>
          <a:p>
            <a:pPr marL="0" marR="0" lvl="0" indent="0" algn="ctr" defTabSz="914400" rtl="0" eaLnBrk="1" fontAlgn="base" latinLnBrk="0" hangingPunct="1">
              <a:lnSpc>
                <a:spcPct val="100000"/>
              </a:lnSpc>
              <a:spcBef>
                <a:spcPct val="0"/>
              </a:spcBef>
              <a:spcAft>
                <a:spcPct val="0"/>
              </a:spcAft>
              <a:buClrTx/>
              <a:buSzTx/>
              <a:tabLst>
                <a:tab pos="1016000" algn="l"/>
                <a:tab pos="3057525" algn="ctr"/>
              </a:tabLst>
            </a:pPr>
            <a:endParaRPr kumimoji="0" lang="pt-BR" sz="3200" b="0" i="0" u="none" strike="noStrike" cap="none" normalizeH="0" baseline="0" dirty="0" smtClean="0" bmk="">
              <a:ln>
                <a:noFill/>
              </a:ln>
              <a:effectLst/>
              <a:latin typeface="Arial" pitchFamily="34" charset="0"/>
            </a:endParaRPr>
          </a:p>
          <a:p>
            <a:pPr lvl="0" algn="ctr"/>
            <a:r>
              <a:rPr lang="pt-BR" sz="6000" b="1" dirty="0"/>
              <a:t>A presença e organização dos cristãos leigos e leigas no Brasil </a:t>
            </a:r>
          </a:p>
          <a:p>
            <a:pPr algn="ctr"/>
            <a:endParaRPr lang="pt-BR" sz="4400" b="1" dirty="0">
              <a:latin typeface="Arial Black"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016000" algn="l"/>
                <a:tab pos="3057525" algn="ctr"/>
              </a:tabLst>
            </a:pPr>
            <a:endParaRPr kumimoji="0" lang="pt-BR" sz="1600" b="0" i="0" u="none" strike="noStrike" cap="none" normalizeH="0" baseline="0" dirty="0" smtClean="0">
              <a:ln>
                <a:noFill/>
              </a:ln>
              <a:effectLst/>
              <a:latin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188640"/>
            <a:ext cx="8712968" cy="6124754"/>
          </a:xfrm>
          <a:prstGeom prst="rect">
            <a:avLst/>
          </a:prstGeom>
          <a:noFill/>
        </p:spPr>
        <p:txBody>
          <a:bodyPr wrap="square" rtlCol="0">
            <a:spAutoFit/>
          </a:bodyPr>
          <a:lstStyle/>
          <a:p>
            <a:pPr lvl="0"/>
            <a:r>
              <a:rPr lang="pt-BR" dirty="0" smtClean="0"/>
              <a:t>Durante </a:t>
            </a:r>
            <a:r>
              <a:rPr lang="pt-BR" dirty="0"/>
              <a:t>a primeira metade do século XX, constatamos a presença das </a:t>
            </a:r>
            <a:r>
              <a:rPr lang="pt-BR" sz="2400" b="1" dirty="0">
                <a:solidFill>
                  <a:srgbClr val="7030A0"/>
                </a:solidFill>
              </a:rPr>
              <a:t>irmandades, das confrarias e associações</a:t>
            </a:r>
            <a:r>
              <a:rPr lang="pt-BR" dirty="0"/>
              <a:t>, algumas delas herdadas de séculos anteriores, numa dimensão mais espiritual e/ou de assistência. Em geral, eram conduzidas pelo clero.  </a:t>
            </a:r>
            <a:endParaRPr lang="pt-BR" dirty="0" smtClean="0"/>
          </a:p>
          <a:p>
            <a:pPr lvl="0"/>
            <a:endParaRPr lang="pt-BR" dirty="0"/>
          </a:p>
          <a:p>
            <a:pPr lvl="0"/>
            <a:r>
              <a:rPr lang="pt-BR" dirty="0"/>
              <a:t>Em 1935, no Brasil, foi oficializada a </a:t>
            </a:r>
            <a:r>
              <a:rPr lang="pt-BR" sz="2000" b="1" dirty="0">
                <a:solidFill>
                  <a:srgbClr val="7030A0"/>
                </a:solidFill>
              </a:rPr>
              <a:t>Ação Católica Geral</a:t>
            </a:r>
            <a:r>
              <a:rPr lang="pt-BR" dirty="0"/>
              <a:t> e, mais tarde, a </a:t>
            </a:r>
            <a:r>
              <a:rPr lang="pt-BR" b="1" dirty="0">
                <a:solidFill>
                  <a:srgbClr val="00B050"/>
                </a:solidFill>
              </a:rPr>
              <a:t>Ação Católica Especializada</a:t>
            </a:r>
            <a:r>
              <a:rPr lang="pt-BR" b="1" dirty="0">
                <a:solidFill>
                  <a:srgbClr val="7030A0"/>
                </a:solidFill>
              </a:rPr>
              <a:t> </a:t>
            </a:r>
            <a:r>
              <a:rPr lang="pt-BR" dirty="0"/>
              <a:t>(ACE): </a:t>
            </a:r>
            <a:r>
              <a:rPr lang="pt-BR" b="1" dirty="0">
                <a:solidFill>
                  <a:srgbClr val="00B050"/>
                </a:solidFill>
              </a:rPr>
              <a:t>Juventude Agrária Católica </a:t>
            </a:r>
            <a:r>
              <a:rPr lang="pt-BR" dirty="0"/>
              <a:t>(JAC), </a:t>
            </a:r>
            <a:r>
              <a:rPr lang="pt-BR" b="1" dirty="0">
                <a:solidFill>
                  <a:srgbClr val="00B050"/>
                </a:solidFill>
              </a:rPr>
              <a:t>Juventude Estudantil Católica </a:t>
            </a:r>
            <a:r>
              <a:rPr lang="pt-BR" dirty="0"/>
              <a:t>(JEC), </a:t>
            </a:r>
            <a:r>
              <a:rPr lang="pt-BR" b="1" dirty="0">
                <a:solidFill>
                  <a:srgbClr val="00B050"/>
                </a:solidFill>
              </a:rPr>
              <a:t>Juventude Independente Católica </a:t>
            </a:r>
            <a:r>
              <a:rPr lang="pt-BR" dirty="0"/>
              <a:t>(JIC), </a:t>
            </a:r>
            <a:r>
              <a:rPr lang="pt-BR" b="1" dirty="0">
                <a:solidFill>
                  <a:srgbClr val="00B050"/>
                </a:solidFill>
              </a:rPr>
              <a:t>Juventude Operária Católica </a:t>
            </a:r>
            <a:r>
              <a:rPr lang="pt-BR" dirty="0"/>
              <a:t>(JOC), </a:t>
            </a:r>
            <a:r>
              <a:rPr lang="pt-BR" b="1" dirty="0">
                <a:solidFill>
                  <a:srgbClr val="00B050"/>
                </a:solidFill>
              </a:rPr>
              <a:t>Juventude Universitária Católica</a:t>
            </a:r>
            <a:r>
              <a:rPr lang="pt-BR" dirty="0"/>
              <a:t> (JUC) e </a:t>
            </a:r>
            <a:r>
              <a:rPr lang="pt-BR" b="1" dirty="0">
                <a:solidFill>
                  <a:srgbClr val="00B050"/>
                </a:solidFill>
              </a:rPr>
              <a:t>Ação Católica Operária </a:t>
            </a:r>
            <a:r>
              <a:rPr lang="pt-BR" dirty="0"/>
              <a:t>(ACO), que se transformou em </a:t>
            </a:r>
            <a:r>
              <a:rPr lang="pt-BR" dirty="0">
                <a:solidFill>
                  <a:srgbClr val="7030A0"/>
                </a:solidFill>
              </a:rPr>
              <a:t>Movimento de Trabalhadores Cristãos </a:t>
            </a:r>
            <a:r>
              <a:rPr lang="pt-BR" dirty="0"/>
              <a:t>(MTC</a:t>
            </a:r>
            <a:r>
              <a:rPr lang="pt-BR" dirty="0" smtClean="0"/>
              <a:t>).</a:t>
            </a:r>
          </a:p>
          <a:p>
            <a:pPr lvl="0"/>
            <a:endParaRPr lang="pt-BR" dirty="0" smtClean="0"/>
          </a:p>
          <a:p>
            <a:pPr lvl="0"/>
            <a:r>
              <a:rPr lang="pt-BR" dirty="0"/>
              <a:t>A</a:t>
            </a:r>
            <a:r>
              <a:rPr lang="pt-BR" dirty="0" smtClean="0"/>
              <a:t> </a:t>
            </a:r>
            <a:r>
              <a:rPr lang="pt-BR" dirty="0"/>
              <a:t>Ação Católica teve presença significativa na realidade eclesial e social daquele período. </a:t>
            </a:r>
            <a:endParaRPr lang="pt-BR" dirty="0" smtClean="0"/>
          </a:p>
          <a:p>
            <a:pPr lvl="0"/>
            <a:endParaRPr lang="pt-BR" dirty="0" smtClean="0"/>
          </a:p>
          <a:p>
            <a:pPr lvl="0"/>
            <a:r>
              <a:rPr lang="pt-BR" dirty="0"/>
              <a:t>S</a:t>
            </a:r>
            <a:r>
              <a:rPr lang="pt-BR" dirty="0" smtClean="0"/>
              <a:t>eus </a:t>
            </a:r>
            <a:r>
              <a:rPr lang="pt-BR" dirty="0"/>
              <a:t>membros foram descobrindo que a sua ação decorria do batismo recebido e não de um mandato do bispo. </a:t>
            </a:r>
            <a:r>
              <a:rPr lang="pt-BR" dirty="0" smtClean="0"/>
              <a:t> Esta </a:t>
            </a:r>
            <a:r>
              <a:rPr lang="pt-BR" dirty="0"/>
              <a:t>nova consciência gerava o compromisso com a ação transformadora da sociedade, buscando impregná-la dos valores evangélicos. </a:t>
            </a:r>
            <a:endParaRPr lang="pt-BR" dirty="0" smtClean="0"/>
          </a:p>
          <a:p>
            <a:pPr lvl="0"/>
            <a:endParaRPr lang="pt-BR" dirty="0" smtClean="0"/>
          </a:p>
          <a:p>
            <a:pPr lvl="0"/>
            <a:r>
              <a:rPr lang="pt-BR" dirty="0" smtClean="0"/>
              <a:t>Na </a:t>
            </a:r>
            <a:r>
              <a:rPr lang="pt-BR" dirty="0"/>
              <a:t>Ação Católica foram se definindo as relações da Igreja com o mundo em bases renovadas, numa superação dos esquemas da antiga cristandade. </a:t>
            </a:r>
            <a:endParaRPr lang="pt-BR" dirty="0" smtClean="0"/>
          </a:p>
          <a:p>
            <a:pPr lvl="0"/>
            <a:endParaRPr lang="pt-BR" dirty="0"/>
          </a:p>
          <a:p>
            <a:pPr lvl="0"/>
            <a:r>
              <a:rPr lang="pt-BR" dirty="0" smtClean="0"/>
              <a:t>Também </a:t>
            </a:r>
            <a:r>
              <a:rPr lang="pt-BR" dirty="0"/>
              <a:t>foram se delineando os traços da teologia do laicato e por conseguinte o estatuto próprio do leigo na Igreja como iria aparecer mais tarde.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332656"/>
            <a:ext cx="8424936" cy="5632311"/>
          </a:xfrm>
          <a:prstGeom prst="rect">
            <a:avLst/>
          </a:prstGeom>
          <a:noFill/>
        </p:spPr>
        <p:txBody>
          <a:bodyPr wrap="square" rtlCol="0">
            <a:spAutoFit/>
          </a:bodyPr>
          <a:lstStyle/>
          <a:p>
            <a:pPr lvl="0"/>
            <a:r>
              <a:rPr lang="pt-BR" dirty="0" smtClean="0"/>
              <a:t>Nos anos que se seguem ao Concílio emergiu a consciência dos cristãos leigos e leigas como Povo de Deus e sujeitos eclesiais.  Nesse horizonte, constatamos a busca de atualização das entidades existentes, o crescimento da sua presença e o surgimento de inúmeras iniciativas que brotaram na vida da Igreja no Brasil e outras vindas de Igrejas de outros países.  Certamente é uma tarefa difícil abordar a riqueza e a diversidade dessa presença e atuação. Vale explicitar algumas delas. </a:t>
            </a:r>
          </a:p>
          <a:p>
            <a:pPr lvl="0"/>
            <a:endParaRPr lang="pt-BR" dirty="0" smtClean="0"/>
          </a:p>
          <a:p>
            <a:pPr lvl="0"/>
            <a:r>
              <a:rPr lang="pt-BR" dirty="0" smtClean="0"/>
              <a:t>As </a:t>
            </a:r>
            <a:r>
              <a:rPr lang="pt-BR" dirty="0" smtClean="0">
                <a:latin typeface="Arial Black" pitchFamily="34" charset="0"/>
              </a:rPr>
              <a:t>Comunidades Eclesiais de Base (</a:t>
            </a:r>
            <a:r>
              <a:rPr lang="pt-BR" dirty="0" err="1" smtClean="0">
                <a:latin typeface="Arial Black" pitchFamily="34" charset="0"/>
              </a:rPr>
              <a:t>CEBs</a:t>
            </a:r>
            <a:r>
              <a:rPr lang="pt-BR" dirty="0" smtClean="0">
                <a:latin typeface="Arial Black" pitchFamily="34" charset="0"/>
              </a:rPr>
              <a:t>) </a:t>
            </a:r>
            <a:r>
              <a:rPr lang="pt-BR" dirty="0" smtClean="0"/>
              <a:t>vêm sendo espaço privilegiado de participação de cristãos leigos e leigas em comunhão com os pastores. A prática eclesial dessas Comunidades possibilitou a consciência de seus membros, particularmente dos pobres, de ser Povo de Deus, de que sua pertença à Comunidade decorre do seu Batismo. As </a:t>
            </a:r>
            <a:r>
              <a:rPr lang="pt-BR" dirty="0" err="1" smtClean="0"/>
              <a:t>CEBs</a:t>
            </a:r>
            <a:r>
              <a:rPr lang="pt-BR" dirty="0" smtClean="0"/>
              <a:t> têm a Palavra de Deus como centro, uma dimensão missionária e engajam-se nas lutas de transformação da sociedade na perspectiva do Reino de Deus. É “uma forma privilegiada de vivência comunitária da fé” (DGAE, 94, n. 102</a:t>
            </a:r>
          </a:p>
          <a:p>
            <a:pPr lvl="0"/>
            <a:endParaRPr lang="pt-BR" dirty="0"/>
          </a:p>
          <a:p>
            <a:pPr lvl="0"/>
            <a:r>
              <a:rPr lang="pt-BR" dirty="0" smtClean="0"/>
              <a:t>Além das </a:t>
            </a:r>
            <a:r>
              <a:rPr lang="pt-BR" dirty="0" err="1" smtClean="0"/>
              <a:t>CEBs</a:t>
            </a:r>
            <a:r>
              <a:rPr lang="pt-BR" dirty="0" smtClean="0"/>
              <a:t> e em unidade com elas, há em muitas dioceses grupos de reflexão, grupos de família, grupos de estudos bíblicos, nos quais se reflete a Palavra de Deus interpretando-a e praticando-a em relação com os desafios das comunidades.</a:t>
            </a:r>
          </a:p>
          <a:p>
            <a:endParaRPr lang="pt-B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2"/>
            <a:ext cx="8676456" cy="6063198"/>
          </a:xfrm>
          <a:prstGeom prst="rect">
            <a:avLst/>
          </a:prstGeom>
          <a:noFill/>
        </p:spPr>
        <p:txBody>
          <a:bodyPr wrap="square" rtlCol="0">
            <a:spAutoFit/>
          </a:bodyPr>
          <a:lstStyle/>
          <a:p>
            <a:pPr lvl="0"/>
            <a:r>
              <a:rPr lang="pt-BR" dirty="0"/>
              <a:t>Outro espaço importante, de ação dos cristãos leigos e leigas, são as </a:t>
            </a:r>
            <a:endParaRPr lang="pt-BR" dirty="0" smtClean="0"/>
          </a:p>
          <a:p>
            <a:pPr lvl="0"/>
            <a:endParaRPr lang="pt-BR" dirty="0"/>
          </a:p>
          <a:p>
            <a:pPr lvl="0" algn="ctr"/>
            <a:r>
              <a:rPr lang="pt-BR" sz="2800" b="1" dirty="0" smtClean="0">
                <a:solidFill>
                  <a:srgbClr val="C00000"/>
                </a:solidFill>
              </a:rPr>
              <a:t>Pastorais Sociais</a:t>
            </a:r>
            <a:endParaRPr lang="pt-BR" b="1" dirty="0" smtClean="0"/>
          </a:p>
          <a:p>
            <a:pPr lvl="0"/>
            <a:endParaRPr lang="pt-BR" dirty="0"/>
          </a:p>
          <a:p>
            <a:pPr lvl="0"/>
            <a:r>
              <a:rPr lang="pt-BR" dirty="0" smtClean="0"/>
              <a:t>Significam </a:t>
            </a:r>
            <a:r>
              <a:rPr lang="pt-BR" dirty="0"/>
              <a:t>a solicitude e o cuidado de toda a Igreja missionária diante de situações reais de marginalização, exclusão e injustiça. </a:t>
            </a:r>
            <a:endParaRPr lang="pt-BR" dirty="0" smtClean="0"/>
          </a:p>
          <a:p>
            <a:pPr lvl="0"/>
            <a:endParaRPr lang="pt-BR" dirty="0"/>
          </a:p>
          <a:p>
            <a:pPr lvl="0"/>
            <a:r>
              <a:rPr lang="pt-BR" dirty="0" smtClean="0"/>
              <a:t>A </a:t>
            </a:r>
            <a:r>
              <a:rPr lang="pt-BR" dirty="0"/>
              <a:t>sua perspectiva de atuação deve ser profético-transformadora, indo além do assistencialismo. </a:t>
            </a:r>
            <a:endParaRPr lang="pt-BR" dirty="0" smtClean="0"/>
          </a:p>
          <a:p>
            <a:pPr lvl="0"/>
            <a:endParaRPr lang="pt-BR" dirty="0"/>
          </a:p>
          <a:p>
            <a:pPr lvl="0"/>
            <a:r>
              <a:rPr lang="pt-BR" dirty="0" smtClean="0"/>
              <a:t>Nesse </a:t>
            </a:r>
            <a:r>
              <a:rPr lang="pt-BR" dirty="0"/>
              <a:t>conjunto, podemos situar, também, várias entidades </a:t>
            </a:r>
            <a:r>
              <a:rPr lang="pt-BR" dirty="0" smtClean="0"/>
              <a:t>:</a:t>
            </a:r>
          </a:p>
          <a:p>
            <a:pPr lvl="0"/>
            <a:endParaRPr lang="pt-BR" dirty="0"/>
          </a:p>
          <a:p>
            <a:pPr lvl="1">
              <a:buFont typeface="Wingdings" pitchFamily="2" charset="2"/>
              <a:buChar char="ü"/>
            </a:pPr>
            <a:r>
              <a:rPr lang="pt-BR" sz="2400" b="1" dirty="0" smtClean="0">
                <a:solidFill>
                  <a:srgbClr val="002060"/>
                </a:solidFill>
              </a:rPr>
              <a:t>Comissão </a:t>
            </a:r>
            <a:r>
              <a:rPr lang="pt-BR" sz="2400" b="1" dirty="0">
                <a:solidFill>
                  <a:srgbClr val="002060"/>
                </a:solidFill>
              </a:rPr>
              <a:t>Brasileira de Justiça e Paz (CBJP); </a:t>
            </a:r>
            <a:endParaRPr lang="pt-BR" sz="2400" b="1" dirty="0" smtClean="0">
              <a:solidFill>
                <a:srgbClr val="002060"/>
              </a:solidFill>
            </a:endParaRPr>
          </a:p>
          <a:p>
            <a:pPr lvl="1">
              <a:buFont typeface="Wingdings" pitchFamily="2" charset="2"/>
              <a:buChar char="ü"/>
            </a:pPr>
            <a:r>
              <a:rPr lang="pt-BR" sz="2400" b="1" dirty="0" smtClean="0">
                <a:solidFill>
                  <a:srgbClr val="002060"/>
                </a:solidFill>
              </a:rPr>
              <a:t>Conselho </a:t>
            </a:r>
            <a:r>
              <a:rPr lang="pt-BR" sz="2400" b="1" dirty="0">
                <a:solidFill>
                  <a:srgbClr val="002060"/>
                </a:solidFill>
              </a:rPr>
              <a:t>Indigenista Missionário (CIMI); </a:t>
            </a:r>
            <a:endParaRPr lang="pt-BR" sz="2400" b="1" dirty="0" smtClean="0">
              <a:solidFill>
                <a:srgbClr val="002060"/>
              </a:solidFill>
            </a:endParaRPr>
          </a:p>
          <a:p>
            <a:pPr lvl="1">
              <a:buFont typeface="Wingdings" pitchFamily="2" charset="2"/>
              <a:buChar char="ü"/>
            </a:pPr>
            <a:r>
              <a:rPr lang="pt-BR" sz="2400" b="1" dirty="0" smtClean="0">
                <a:solidFill>
                  <a:srgbClr val="002060"/>
                </a:solidFill>
              </a:rPr>
              <a:t>Comissão </a:t>
            </a:r>
            <a:r>
              <a:rPr lang="pt-BR" sz="2400" b="1" dirty="0">
                <a:solidFill>
                  <a:srgbClr val="002060"/>
                </a:solidFill>
              </a:rPr>
              <a:t>Pastoral da Terra (CPT); </a:t>
            </a:r>
            <a:endParaRPr lang="pt-BR" sz="2400" b="1" dirty="0" smtClean="0">
              <a:solidFill>
                <a:srgbClr val="002060"/>
              </a:solidFill>
            </a:endParaRPr>
          </a:p>
          <a:p>
            <a:pPr lvl="1">
              <a:buFont typeface="Wingdings" pitchFamily="2" charset="2"/>
              <a:buChar char="ü"/>
            </a:pPr>
            <a:r>
              <a:rPr lang="pt-BR" sz="2400" b="1" dirty="0" smtClean="0">
                <a:solidFill>
                  <a:srgbClr val="002060"/>
                </a:solidFill>
              </a:rPr>
              <a:t>Pastoral </a:t>
            </a:r>
            <a:r>
              <a:rPr lang="pt-BR" sz="2400" b="1" dirty="0">
                <a:solidFill>
                  <a:srgbClr val="002060"/>
                </a:solidFill>
              </a:rPr>
              <a:t>Operária, </a:t>
            </a:r>
            <a:endParaRPr lang="pt-BR" sz="2400" b="1" dirty="0" smtClean="0">
              <a:solidFill>
                <a:srgbClr val="002060"/>
              </a:solidFill>
            </a:endParaRPr>
          </a:p>
          <a:p>
            <a:pPr lvl="1">
              <a:buFont typeface="Wingdings" pitchFamily="2" charset="2"/>
              <a:buChar char="ü"/>
            </a:pPr>
            <a:r>
              <a:rPr lang="pt-BR" sz="2400" b="1" dirty="0" smtClean="0">
                <a:solidFill>
                  <a:srgbClr val="002060"/>
                </a:solidFill>
              </a:rPr>
              <a:t>Instituto </a:t>
            </a:r>
            <a:r>
              <a:rPr lang="pt-BR" sz="2400" b="1" dirty="0">
                <a:solidFill>
                  <a:srgbClr val="002060"/>
                </a:solidFill>
              </a:rPr>
              <a:t>Brasileiro de Desenvolvimento (IBRADES); </a:t>
            </a:r>
            <a:endParaRPr lang="pt-BR" sz="2400" b="1" dirty="0" smtClean="0">
              <a:solidFill>
                <a:srgbClr val="002060"/>
              </a:solidFill>
            </a:endParaRPr>
          </a:p>
          <a:p>
            <a:pPr lvl="1">
              <a:buFont typeface="Wingdings" pitchFamily="2" charset="2"/>
              <a:buChar char="ü"/>
            </a:pPr>
            <a:r>
              <a:rPr lang="pt-BR" sz="2400" b="1" dirty="0" smtClean="0">
                <a:solidFill>
                  <a:srgbClr val="002060"/>
                </a:solidFill>
              </a:rPr>
              <a:t>Centro </a:t>
            </a:r>
            <a:r>
              <a:rPr lang="pt-BR" sz="2400" b="1" dirty="0">
                <a:solidFill>
                  <a:srgbClr val="002060"/>
                </a:solidFill>
              </a:rPr>
              <a:t>Nacional de Fé e Política “D. Helder Câmara” (CEFEP</a:t>
            </a:r>
            <a:r>
              <a:rPr lang="pt-BR" sz="2400" b="1" dirty="0" smtClean="0">
                <a:solidFill>
                  <a:srgbClr val="002060"/>
                </a:solidFill>
              </a:rPr>
              <a:t>) </a:t>
            </a:r>
            <a:endParaRPr lang="pt-BR" sz="2400" b="1" dirty="0">
              <a:solidFill>
                <a:srgbClr val="002060"/>
              </a:solidFill>
            </a:endParaRPr>
          </a:p>
          <a:p>
            <a:endParaRPr lang="pt-B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0"/>
            <a:ext cx="9144000" cy="7232749"/>
          </a:xfrm>
          <a:prstGeom prst="rect">
            <a:avLst/>
          </a:prstGeom>
          <a:noFill/>
        </p:spPr>
        <p:txBody>
          <a:bodyPr wrap="square" rtlCol="0">
            <a:spAutoFit/>
          </a:bodyPr>
          <a:lstStyle/>
          <a:p>
            <a:pPr lvl="0"/>
            <a:r>
              <a:rPr lang="pt-BR" sz="2400" dirty="0" smtClean="0"/>
              <a:t>Participação </a:t>
            </a:r>
            <a:r>
              <a:rPr lang="pt-BR" sz="2400" dirty="0"/>
              <a:t>do </a:t>
            </a:r>
            <a:r>
              <a:rPr lang="pt-BR" sz="2000" b="1" u="sng" dirty="0">
                <a:latin typeface="Arial Black" pitchFamily="34" charset="0"/>
              </a:rPr>
              <a:t>cristão leigo jovem </a:t>
            </a:r>
            <a:r>
              <a:rPr lang="pt-BR" sz="2400" dirty="0"/>
              <a:t>na Igreja e no </a:t>
            </a:r>
            <a:r>
              <a:rPr lang="pt-BR" sz="2400" dirty="0" smtClean="0"/>
              <a:t>mundo</a:t>
            </a:r>
          </a:p>
          <a:p>
            <a:pPr lvl="0"/>
            <a:endParaRPr lang="pt-BR" dirty="0"/>
          </a:p>
          <a:p>
            <a:pPr lvl="0"/>
            <a:r>
              <a:rPr lang="pt-BR" dirty="0" smtClean="0"/>
              <a:t>O </a:t>
            </a:r>
            <a:r>
              <a:rPr lang="pt-BR" dirty="0"/>
              <a:t>trabalhos pastorais com a juventude se reorganizaram por meio das </a:t>
            </a:r>
            <a:endParaRPr lang="pt-BR" dirty="0" smtClean="0"/>
          </a:p>
          <a:p>
            <a:pPr lvl="0"/>
            <a:endParaRPr lang="pt-BR" dirty="0"/>
          </a:p>
          <a:p>
            <a:pPr lvl="0"/>
            <a:r>
              <a:rPr lang="pt-BR" dirty="0" smtClean="0"/>
              <a:t>Pastorais </a:t>
            </a:r>
            <a:r>
              <a:rPr lang="pt-BR" dirty="0"/>
              <a:t>da Juventude </a:t>
            </a:r>
            <a:endParaRPr lang="pt-BR" dirty="0" smtClean="0"/>
          </a:p>
          <a:p>
            <a:pPr lvl="0"/>
            <a:r>
              <a:rPr lang="pt-BR" dirty="0"/>
              <a:t>	</a:t>
            </a:r>
            <a:r>
              <a:rPr lang="pt-BR" dirty="0" smtClean="0"/>
              <a:t>(</a:t>
            </a:r>
            <a:r>
              <a:rPr lang="pt-BR" dirty="0"/>
              <a:t>juventude do meio popular – PJMP; </a:t>
            </a:r>
            <a:r>
              <a:rPr lang="pt-BR" dirty="0" smtClean="0"/>
              <a:t> </a:t>
            </a:r>
            <a:r>
              <a:rPr lang="pt-BR" dirty="0"/>
              <a:t>	</a:t>
            </a:r>
            <a:r>
              <a:rPr lang="pt-BR" dirty="0" smtClean="0"/>
              <a:t>juventude </a:t>
            </a:r>
            <a:r>
              <a:rPr lang="pt-BR" dirty="0"/>
              <a:t>de base – PJ; </a:t>
            </a:r>
            <a:endParaRPr lang="pt-BR" dirty="0" smtClean="0"/>
          </a:p>
          <a:p>
            <a:pPr lvl="0"/>
            <a:r>
              <a:rPr lang="pt-BR" dirty="0"/>
              <a:t>	</a:t>
            </a:r>
            <a:r>
              <a:rPr lang="pt-BR" dirty="0" smtClean="0"/>
              <a:t>juventude </a:t>
            </a:r>
            <a:r>
              <a:rPr lang="pt-BR" dirty="0"/>
              <a:t>estudantil – PJE; </a:t>
            </a:r>
            <a:r>
              <a:rPr lang="pt-BR" dirty="0" smtClean="0"/>
              <a:t> </a:t>
            </a:r>
            <a:r>
              <a:rPr lang="pt-BR" dirty="0"/>
              <a:t>	</a:t>
            </a:r>
            <a:r>
              <a:rPr lang="pt-BR" dirty="0" smtClean="0"/>
              <a:t>	juventude </a:t>
            </a:r>
            <a:r>
              <a:rPr lang="pt-BR" dirty="0"/>
              <a:t>rural – PJR), </a:t>
            </a:r>
            <a:endParaRPr lang="pt-BR" dirty="0" smtClean="0"/>
          </a:p>
          <a:p>
            <a:pPr lvl="0"/>
            <a:endParaRPr lang="pt-BR" dirty="0" smtClean="0"/>
          </a:p>
          <a:p>
            <a:pPr lvl="0" algn="ctr"/>
            <a:r>
              <a:rPr lang="pt-BR" sz="2000" b="1" u="sng" dirty="0" smtClean="0">
                <a:latin typeface="Arial Black" pitchFamily="34" charset="0"/>
              </a:rPr>
              <a:t>Os incontáveis </a:t>
            </a:r>
            <a:r>
              <a:rPr lang="pt-BR" sz="2000" b="1" u="sng" dirty="0">
                <a:latin typeface="Arial Black" pitchFamily="34" charset="0"/>
              </a:rPr>
              <a:t>cristãos leigos e leigas </a:t>
            </a:r>
            <a:endParaRPr lang="pt-BR" sz="2000" b="1" u="sng" dirty="0" smtClean="0">
              <a:latin typeface="Arial Black" pitchFamily="34" charset="0"/>
            </a:endParaRPr>
          </a:p>
          <a:p>
            <a:pPr lvl="0"/>
            <a:r>
              <a:rPr lang="pt-BR" dirty="0" smtClean="0"/>
              <a:t>que </a:t>
            </a:r>
            <a:r>
              <a:rPr lang="pt-BR" dirty="0"/>
              <a:t>atuam através dos seus trabalhos em instituições como universidades, escolas, hospitais, asilos, creches, meios de comunicação, empresas, </a:t>
            </a:r>
            <a:r>
              <a:rPr lang="pt-BR" dirty="0" smtClean="0"/>
              <a:t>evangelizando </a:t>
            </a:r>
            <a:r>
              <a:rPr lang="pt-BR" dirty="0"/>
              <a:t>pelo testemunho e contribuindo para a expansão do Reino de Deus</a:t>
            </a:r>
            <a:r>
              <a:rPr lang="pt-BR" dirty="0" smtClean="0"/>
              <a:t>.</a:t>
            </a:r>
          </a:p>
          <a:p>
            <a:pPr lvl="0"/>
            <a:endParaRPr lang="pt-BR" dirty="0"/>
          </a:p>
          <a:p>
            <a:pPr lvl="0"/>
            <a:r>
              <a:rPr lang="pt-BR" dirty="0"/>
              <a:t>A participação e presença dos cristãos leigos e leigas acontecem, também, na dinâmica interna da comunidade eclesial: </a:t>
            </a:r>
            <a:endParaRPr lang="pt-BR" dirty="0" smtClean="0"/>
          </a:p>
          <a:p>
            <a:pPr lvl="1">
              <a:buFont typeface="Wingdings" pitchFamily="2" charset="2"/>
              <a:buChar char="v"/>
            </a:pPr>
            <a:r>
              <a:rPr lang="pt-BR" sz="2400" b="1" dirty="0" smtClean="0">
                <a:solidFill>
                  <a:srgbClr val="00B050"/>
                </a:solidFill>
              </a:rPr>
              <a:t>nos </a:t>
            </a:r>
            <a:r>
              <a:rPr lang="pt-BR" sz="2400" b="1" dirty="0">
                <a:solidFill>
                  <a:srgbClr val="00B050"/>
                </a:solidFill>
              </a:rPr>
              <a:t>conselhos pastorais e econômicos; </a:t>
            </a:r>
            <a:endParaRPr lang="pt-BR" sz="2400" b="1" dirty="0" smtClean="0">
              <a:solidFill>
                <a:srgbClr val="00B050"/>
              </a:solidFill>
            </a:endParaRPr>
          </a:p>
          <a:p>
            <a:pPr lvl="1">
              <a:buFont typeface="Wingdings" pitchFamily="2" charset="2"/>
              <a:buChar char="v"/>
            </a:pPr>
            <a:r>
              <a:rPr lang="pt-BR" sz="2400" b="1" dirty="0" smtClean="0">
                <a:solidFill>
                  <a:srgbClr val="00B050"/>
                </a:solidFill>
              </a:rPr>
              <a:t>nos </a:t>
            </a:r>
            <a:r>
              <a:rPr lang="pt-BR" sz="2400" b="1" dirty="0">
                <a:solidFill>
                  <a:srgbClr val="00B050"/>
                </a:solidFill>
              </a:rPr>
              <a:t>Tribunais Eclesiásticos; </a:t>
            </a:r>
            <a:endParaRPr lang="pt-BR" sz="2400" b="1" dirty="0" smtClean="0">
              <a:solidFill>
                <a:srgbClr val="00B050"/>
              </a:solidFill>
            </a:endParaRPr>
          </a:p>
          <a:p>
            <a:pPr lvl="1">
              <a:buFont typeface="Wingdings" pitchFamily="2" charset="2"/>
              <a:buChar char="v"/>
            </a:pPr>
            <a:r>
              <a:rPr lang="pt-BR" sz="2400" b="1" dirty="0" smtClean="0">
                <a:solidFill>
                  <a:srgbClr val="00B050"/>
                </a:solidFill>
              </a:rPr>
              <a:t>nas </a:t>
            </a:r>
            <a:r>
              <a:rPr lang="pt-BR" sz="2400" b="1" dirty="0">
                <a:solidFill>
                  <a:srgbClr val="00B050"/>
                </a:solidFill>
              </a:rPr>
              <a:t>assembleias e sínodos diocesanos; </a:t>
            </a:r>
            <a:endParaRPr lang="pt-BR" sz="2400" b="1" dirty="0" smtClean="0">
              <a:solidFill>
                <a:srgbClr val="00B050"/>
              </a:solidFill>
            </a:endParaRPr>
          </a:p>
          <a:p>
            <a:pPr lvl="1">
              <a:buFont typeface="Wingdings" pitchFamily="2" charset="2"/>
              <a:buChar char="v"/>
            </a:pPr>
            <a:r>
              <a:rPr lang="pt-BR" sz="2400" b="1" dirty="0" smtClean="0">
                <a:solidFill>
                  <a:srgbClr val="00B050"/>
                </a:solidFill>
              </a:rPr>
              <a:t>nos </a:t>
            </a:r>
            <a:r>
              <a:rPr lang="pt-BR" sz="2400" b="1" dirty="0">
                <a:solidFill>
                  <a:srgbClr val="00B050"/>
                </a:solidFill>
              </a:rPr>
              <a:t>ministérios leigos; </a:t>
            </a:r>
            <a:endParaRPr lang="pt-BR" sz="2400" b="1" dirty="0" smtClean="0">
              <a:solidFill>
                <a:srgbClr val="00B050"/>
              </a:solidFill>
            </a:endParaRPr>
          </a:p>
          <a:p>
            <a:pPr lvl="1">
              <a:buFont typeface="Wingdings" pitchFamily="2" charset="2"/>
              <a:buChar char="v"/>
            </a:pPr>
            <a:r>
              <a:rPr lang="pt-BR" sz="2400" b="1" dirty="0" smtClean="0">
                <a:solidFill>
                  <a:srgbClr val="00B050"/>
                </a:solidFill>
              </a:rPr>
              <a:t>na </a:t>
            </a:r>
            <a:r>
              <a:rPr lang="pt-BR" sz="2400" b="1" dirty="0">
                <a:solidFill>
                  <a:srgbClr val="00B050"/>
                </a:solidFill>
              </a:rPr>
              <a:t>vida litúrgica; </a:t>
            </a:r>
            <a:endParaRPr lang="pt-BR" sz="2400" b="1" dirty="0" smtClean="0">
              <a:solidFill>
                <a:srgbClr val="00B050"/>
              </a:solidFill>
            </a:endParaRPr>
          </a:p>
          <a:p>
            <a:pPr lvl="1">
              <a:buFont typeface="Wingdings" pitchFamily="2" charset="2"/>
              <a:buChar char="v"/>
            </a:pPr>
            <a:r>
              <a:rPr lang="pt-BR" sz="2400" b="1" dirty="0" smtClean="0">
                <a:solidFill>
                  <a:srgbClr val="00B050"/>
                </a:solidFill>
              </a:rPr>
              <a:t>nas </a:t>
            </a:r>
            <a:r>
              <a:rPr lang="pt-BR" sz="2400" b="1" dirty="0">
                <a:solidFill>
                  <a:srgbClr val="00B050"/>
                </a:solidFill>
              </a:rPr>
              <a:t>diversas pastorais </a:t>
            </a:r>
            <a:endParaRPr lang="pt-BR" sz="2400" b="1" dirty="0" smtClean="0">
              <a:solidFill>
                <a:srgbClr val="00B050"/>
              </a:solidFill>
            </a:endParaRPr>
          </a:p>
          <a:p>
            <a:pPr lvl="1">
              <a:buFont typeface="Wingdings" pitchFamily="2" charset="2"/>
              <a:buChar char="v"/>
            </a:pPr>
            <a:r>
              <a:rPr lang="pt-BR" sz="2400" b="1" dirty="0" smtClean="0">
                <a:solidFill>
                  <a:srgbClr val="00B050"/>
                </a:solidFill>
              </a:rPr>
              <a:t>Como catequistas</a:t>
            </a:r>
            <a:r>
              <a:rPr lang="pt-BR" sz="2400" b="1" dirty="0">
                <a:solidFill>
                  <a:srgbClr val="00B050"/>
                </a:solidFill>
              </a:rPr>
              <a:t>, a iniciação à vida </a:t>
            </a:r>
            <a:r>
              <a:rPr lang="pt-BR" sz="2400" b="1" dirty="0" smtClean="0">
                <a:solidFill>
                  <a:srgbClr val="00B050"/>
                </a:solidFill>
              </a:rPr>
              <a:t>cristã</a:t>
            </a:r>
            <a:endParaRPr lang="pt-BR" dirty="0"/>
          </a:p>
        </p:txBody>
      </p:sp>
      <p:sp>
        <p:nvSpPr>
          <p:cNvPr id="3" name="Elipse 2"/>
          <p:cNvSpPr/>
          <p:nvPr/>
        </p:nvSpPr>
        <p:spPr>
          <a:xfrm>
            <a:off x="683568" y="1556792"/>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Elipse 3"/>
          <p:cNvSpPr/>
          <p:nvPr/>
        </p:nvSpPr>
        <p:spPr>
          <a:xfrm>
            <a:off x="683568" y="1844824"/>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Elipse 4"/>
          <p:cNvSpPr/>
          <p:nvPr/>
        </p:nvSpPr>
        <p:spPr>
          <a:xfrm>
            <a:off x="4427984" y="1556792"/>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Elipse 5"/>
          <p:cNvSpPr/>
          <p:nvPr/>
        </p:nvSpPr>
        <p:spPr>
          <a:xfrm>
            <a:off x="4427984" y="1844824"/>
            <a:ext cx="216024"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07504" y="188640"/>
            <a:ext cx="9036496" cy="6247864"/>
          </a:xfrm>
          <a:prstGeom prst="rect">
            <a:avLst/>
          </a:prstGeom>
          <a:noFill/>
        </p:spPr>
        <p:txBody>
          <a:bodyPr wrap="square" rtlCol="0">
            <a:spAutoFit/>
          </a:bodyPr>
          <a:lstStyle/>
          <a:p>
            <a:pPr algn="ctr"/>
            <a:r>
              <a:rPr lang="pt-BR" sz="2800" b="1" dirty="0">
                <a:latin typeface="Arial Black" pitchFamily="34" charset="0"/>
              </a:rPr>
              <a:t>E a massa toda fica fermentada </a:t>
            </a:r>
            <a:r>
              <a:rPr lang="pt-BR" b="1" dirty="0"/>
              <a:t>(</a:t>
            </a:r>
            <a:r>
              <a:rPr lang="pt-BR" b="1" dirty="0" err="1"/>
              <a:t>Mt</a:t>
            </a:r>
            <a:r>
              <a:rPr lang="pt-BR" b="1" dirty="0"/>
              <a:t> 13,33)</a:t>
            </a:r>
          </a:p>
          <a:p>
            <a:pPr lvl="0"/>
            <a:endParaRPr lang="pt-BR" b="1" dirty="0" smtClean="0"/>
          </a:p>
          <a:p>
            <a:pPr lvl="0"/>
            <a:r>
              <a:rPr lang="pt-BR" sz="2400" b="1" i="1" dirty="0" smtClean="0">
                <a:latin typeface="Times New Roman" pitchFamily="18" charset="0"/>
                <a:cs typeface="Times New Roman" pitchFamily="18" charset="0"/>
              </a:rPr>
              <a:t>“</a:t>
            </a:r>
            <a:r>
              <a:rPr lang="pt-BR" sz="2400" b="1" i="1" dirty="0">
                <a:latin typeface="Times New Roman" pitchFamily="18" charset="0"/>
                <a:cs typeface="Times New Roman" pitchFamily="18" charset="0"/>
              </a:rPr>
              <a:t>Ide pelo mundo inteiro e anunciai a Boa Nova a toda criatura</a:t>
            </a:r>
            <a:r>
              <a:rPr lang="pt-BR" sz="1200" b="1" i="1" dirty="0">
                <a:latin typeface="Times New Roman" pitchFamily="18" charset="0"/>
                <a:cs typeface="Times New Roman" pitchFamily="18" charset="0"/>
              </a:rPr>
              <a:t>!” </a:t>
            </a:r>
            <a:r>
              <a:rPr lang="pt-BR" sz="1200" b="1" dirty="0"/>
              <a:t>(Mc 16,15</a:t>
            </a:r>
            <a:r>
              <a:rPr lang="pt-BR" sz="1200" b="1" dirty="0" smtClean="0"/>
              <a:t>)</a:t>
            </a:r>
            <a:endParaRPr lang="pt-BR" sz="2400" b="1" dirty="0" smtClean="0"/>
          </a:p>
          <a:p>
            <a:pPr lvl="0"/>
            <a:endParaRPr lang="pt-BR" sz="2400" b="1" dirty="0"/>
          </a:p>
          <a:p>
            <a:pPr lvl="0"/>
            <a:r>
              <a:rPr lang="pt-BR" sz="2400" b="1" dirty="0" smtClean="0">
                <a:solidFill>
                  <a:srgbClr val="00B050"/>
                </a:solidFill>
              </a:rPr>
              <a:t>O anúncio </a:t>
            </a:r>
            <a:r>
              <a:rPr lang="pt-BR" sz="2400" b="1" dirty="0">
                <a:solidFill>
                  <a:srgbClr val="00B050"/>
                </a:solidFill>
              </a:rPr>
              <a:t>do Evangelho a todos os povos e a todos os âmbitos da vida humana é missão especial dos cristãos leigos e leigas.</a:t>
            </a:r>
            <a:r>
              <a:rPr lang="pt-BR" sz="2400" b="1" dirty="0"/>
              <a:t> </a:t>
            </a:r>
            <a:endParaRPr lang="pt-BR" sz="2400" b="1" dirty="0" smtClean="0"/>
          </a:p>
          <a:p>
            <a:pPr lvl="0"/>
            <a:endParaRPr lang="pt-BR" sz="2400" b="1" dirty="0"/>
          </a:p>
          <a:p>
            <a:pPr lvl="0"/>
            <a:r>
              <a:rPr lang="pt-BR" sz="2400" b="1" dirty="0" smtClean="0">
                <a:solidFill>
                  <a:srgbClr val="0070C0"/>
                </a:solidFill>
              </a:rPr>
              <a:t>Enviados </a:t>
            </a:r>
            <a:r>
              <a:rPr lang="pt-BR" sz="2400" b="1" dirty="0">
                <a:solidFill>
                  <a:srgbClr val="0070C0"/>
                </a:solidFill>
              </a:rPr>
              <a:t>por Cristo, em comunhão com os ministros ordenados e as pessoas da vida consagrada, os cristãos leigos e leigas são fermento.</a:t>
            </a:r>
          </a:p>
          <a:p>
            <a:pPr lvl="0"/>
            <a:r>
              <a:rPr lang="pt-BR" sz="2400" b="1" dirty="0">
                <a:solidFill>
                  <a:srgbClr val="FF0000"/>
                </a:solidFill>
              </a:rPr>
              <a:t> </a:t>
            </a:r>
          </a:p>
          <a:p>
            <a:pPr lvl="0"/>
            <a:r>
              <a:rPr lang="pt-BR" sz="2400" b="1" dirty="0">
                <a:solidFill>
                  <a:srgbClr val="FF0000"/>
                </a:solidFill>
              </a:rPr>
              <a:t>O fermento, quando misturado à massa, desaparece. No entanto, aquela massa já não é mais a mesma. </a:t>
            </a:r>
            <a:endParaRPr lang="pt-BR" sz="2400" b="1" dirty="0" smtClean="0">
              <a:solidFill>
                <a:srgbClr val="FF0000"/>
              </a:solidFill>
            </a:endParaRPr>
          </a:p>
          <a:p>
            <a:pPr lvl="0"/>
            <a:endParaRPr lang="pt-BR" sz="2400" b="1" dirty="0"/>
          </a:p>
          <a:p>
            <a:pPr lvl="0"/>
            <a:r>
              <a:rPr lang="pt-BR" sz="2400" b="1" dirty="0" smtClean="0"/>
              <a:t>Guiados </a:t>
            </a:r>
            <a:r>
              <a:rPr lang="pt-BR" sz="2400" b="1" dirty="0"/>
              <a:t>pelo Espírito Santo, com </a:t>
            </a:r>
            <a:r>
              <a:rPr lang="pt-BR" sz="2400" b="1" dirty="0" err="1"/>
              <a:t>profetismo</a:t>
            </a:r>
            <a:r>
              <a:rPr lang="pt-BR" sz="2400" b="1" dirty="0"/>
              <a:t> e </a:t>
            </a:r>
            <a:r>
              <a:rPr lang="pt-BR" sz="2400" b="1" dirty="0" smtClean="0"/>
              <a:t>paciência, </a:t>
            </a:r>
            <a:r>
              <a:rPr lang="pt-BR" sz="2400" b="1" dirty="0"/>
              <a:t>na comunhão da Igreja, abrem novos horizontes até que a massa toda fique fermentada. </a:t>
            </a:r>
          </a:p>
          <a:p>
            <a:endParaRPr lang="pt-BR"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1097438"/>
            <a:ext cx="8136904" cy="5940088"/>
          </a:xfrm>
          <a:prstGeom prst="rect">
            <a:avLst/>
          </a:prstGeom>
          <a:noFill/>
        </p:spPr>
        <p:txBody>
          <a:bodyPr wrap="square" rtlCol="0">
            <a:spAutoFit/>
          </a:bodyPr>
          <a:lstStyle/>
          <a:p>
            <a:pPr lvl="0"/>
            <a:r>
              <a:rPr lang="pt-BR" dirty="0" smtClean="0"/>
              <a:t>Nos </a:t>
            </a:r>
            <a:r>
              <a:rPr lang="pt-BR" dirty="0"/>
              <a:t>anos de 1970, como fruto do Concílio Vaticano II, na Igreja no Brasil, criou-se, como organismo de articulação do laicato, o então Conselho Nacional dos Leigos (CNL), hoje Conselho Nacional do Laicato do Brasil (CNLB). </a:t>
            </a:r>
            <a:endParaRPr lang="pt-BR" dirty="0" smtClean="0"/>
          </a:p>
          <a:p>
            <a:pPr lvl="0"/>
            <a:endParaRPr lang="pt-BR" dirty="0"/>
          </a:p>
          <a:p>
            <a:pPr lvl="0" algn="ctr"/>
            <a:r>
              <a:rPr lang="pt-BR" sz="2000" b="1" dirty="0" smtClean="0"/>
              <a:t>Alguns </a:t>
            </a:r>
            <a:r>
              <a:rPr lang="pt-BR" sz="2000" b="1" dirty="0"/>
              <a:t>elementos históricos desse </a:t>
            </a:r>
            <a:r>
              <a:rPr lang="pt-BR" sz="2000" b="1" dirty="0" smtClean="0"/>
              <a:t>processo</a:t>
            </a:r>
            <a:endParaRPr lang="pt-BR" dirty="0"/>
          </a:p>
          <a:p>
            <a:pPr lvl="0"/>
            <a:endParaRPr lang="pt-BR" dirty="0" smtClean="0"/>
          </a:p>
          <a:p>
            <a:pPr lvl="0"/>
            <a:r>
              <a:rPr lang="pt-BR" dirty="0" smtClean="0"/>
              <a:t>O </a:t>
            </a:r>
            <a:r>
              <a:rPr lang="pt-BR" dirty="0"/>
              <a:t>engajamento dos militantes da Ação Católica (AC) na política, no começo da década de 1960, e os conflitos com a hierarquia e outros segmentos leigos, bem como o golpe militar em 1964, com sua repressão, levaram os movimentos, em particular a AC, a viver um período de crise que resultou na extinção da JUC e da JEC. </a:t>
            </a:r>
            <a:endParaRPr lang="pt-BR" dirty="0" smtClean="0"/>
          </a:p>
          <a:p>
            <a:pPr lvl="0"/>
            <a:endParaRPr lang="pt-BR" dirty="0" smtClean="0"/>
          </a:p>
          <a:p>
            <a:pPr lvl="0"/>
            <a:r>
              <a:rPr lang="pt-BR" dirty="0"/>
              <a:t>N</a:t>
            </a:r>
            <a:r>
              <a:rPr lang="pt-BR" dirty="0" smtClean="0"/>
              <a:t>a </a:t>
            </a:r>
            <a:r>
              <a:rPr lang="pt-BR" dirty="0"/>
              <a:t>11ª  Assembleia Geral da CNBB, </a:t>
            </a:r>
            <a:r>
              <a:rPr lang="pt-BR" dirty="0" smtClean="0"/>
              <a:t>foi </a:t>
            </a:r>
            <a:r>
              <a:rPr lang="pt-BR" dirty="0"/>
              <a:t>aprovada a criação de um futuro organismo de leigos. </a:t>
            </a:r>
            <a:r>
              <a:rPr lang="pt-BR" dirty="0" smtClean="0"/>
              <a:t>que culminou </a:t>
            </a:r>
            <a:r>
              <a:rPr lang="pt-BR" dirty="0"/>
              <a:t>na criação do Conselho Nacional de Leigos em 1975. </a:t>
            </a:r>
            <a:endParaRPr lang="pt-BR" dirty="0" smtClean="0"/>
          </a:p>
          <a:p>
            <a:pPr lvl="0"/>
            <a:r>
              <a:rPr lang="pt-BR" dirty="0" smtClean="0"/>
              <a:t>Ao </a:t>
            </a:r>
            <a:r>
              <a:rPr lang="pt-BR" dirty="0"/>
              <a:t>longo da sua história, o CNL foi se estruturando em Conselhos Regionais e Diocesanos e agregando movimentos e associações laicais </a:t>
            </a:r>
            <a:endParaRPr lang="pt-BR" dirty="0" smtClean="0"/>
          </a:p>
          <a:p>
            <a:pPr lvl="0"/>
            <a:endParaRPr lang="pt-BR" dirty="0"/>
          </a:p>
          <a:p>
            <a:pPr lvl="0"/>
            <a:r>
              <a:rPr lang="pt-BR" dirty="0"/>
              <a:t>A Conferência Episcopal expressou o reconhecimento dessa articulação do laicato brasileiro em suas Diretrizes e Planos quadrienais desde as Diretrizes 1975-1978 (CNBB, </a:t>
            </a:r>
            <a:r>
              <a:rPr lang="pt-BR" dirty="0" err="1"/>
              <a:t>Doc</a:t>
            </a:r>
            <a:r>
              <a:rPr lang="pt-BR" dirty="0"/>
              <a:t>. 4).  </a:t>
            </a:r>
            <a:endParaRPr lang="pt-BR" dirty="0" smtClean="0"/>
          </a:p>
          <a:p>
            <a:pPr lvl="0"/>
            <a:endParaRPr lang="pt-BR" dirty="0"/>
          </a:p>
          <a:p>
            <a:endParaRPr lang="pt-BR" dirty="0"/>
          </a:p>
        </p:txBody>
      </p:sp>
      <p:sp>
        <p:nvSpPr>
          <p:cNvPr id="3" name="Retângulo de cantos arredondados 2"/>
          <p:cNvSpPr/>
          <p:nvPr/>
        </p:nvSpPr>
        <p:spPr>
          <a:xfrm>
            <a:off x="899592" y="116632"/>
            <a:ext cx="6192688" cy="1008112"/>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pt-BR" sz="4000" b="1" i="1" dirty="0" smtClean="0"/>
              <a:t>O Conselho Nacional do Laicato do Brasil - CNLB</a:t>
            </a:r>
            <a:endParaRPr lang="pt-BR" sz="3600" b="1" i="1" dirty="0"/>
          </a:p>
        </p:txBody>
      </p:sp>
      <p:sp>
        <p:nvSpPr>
          <p:cNvPr id="4" name="Seta para a direita 3"/>
          <p:cNvSpPr/>
          <p:nvPr/>
        </p:nvSpPr>
        <p:spPr>
          <a:xfrm>
            <a:off x="0" y="4149080"/>
            <a:ext cx="32352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Seta para a direita 4"/>
          <p:cNvSpPr/>
          <p:nvPr/>
        </p:nvSpPr>
        <p:spPr>
          <a:xfrm>
            <a:off x="0" y="2780928"/>
            <a:ext cx="32352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a direita 5"/>
          <p:cNvSpPr/>
          <p:nvPr/>
        </p:nvSpPr>
        <p:spPr>
          <a:xfrm>
            <a:off x="0" y="5517232"/>
            <a:ext cx="32352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76672"/>
            <a:ext cx="8496944" cy="6278642"/>
          </a:xfrm>
          <a:prstGeom prst="rect">
            <a:avLst/>
          </a:prstGeom>
          <a:noFill/>
        </p:spPr>
        <p:txBody>
          <a:bodyPr wrap="square" rtlCol="0">
            <a:spAutoFit/>
          </a:bodyPr>
          <a:lstStyle/>
          <a:p>
            <a:pPr lvl="0"/>
            <a:r>
              <a:rPr lang="pt-BR" dirty="0" smtClean="0"/>
              <a:t>No quadriênio 1983 – 1986, um dos destaques foi “Leigos” e se manifestou a preocupação de articular os leigos nos diferentes níveis da Igreja (CNBB, </a:t>
            </a:r>
            <a:r>
              <a:rPr lang="pt-BR" dirty="0" err="1" smtClean="0"/>
              <a:t>Doc</a:t>
            </a:r>
            <a:r>
              <a:rPr lang="pt-BR" dirty="0" smtClean="0"/>
              <a:t>. 28). </a:t>
            </a:r>
          </a:p>
          <a:p>
            <a:pPr lvl="0"/>
            <a:endParaRPr lang="pt-BR" dirty="0"/>
          </a:p>
          <a:p>
            <a:pPr lvl="0"/>
            <a:r>
              <a:rPr lang="pt-BR" dirty="0" smtClean="0"/>
              <a:t>Na 23ª Assembleia, em 1985, foi analisado o tema “Leigos”, como contribuição à preparação do Sínodo sobre os leigos em 1987 (CNL, 1985, p. 3-7). Nesse processo, os cristãos leigos e leigas foram reconhecendo a necessidade de se organizarem, conforme sua vocação. </a:t>
            </a:r>
          </a:p>
          <a:p>
            <a:pPr lvl="0"/>
            <a:endParaRPr lang="pt-BR" dirty="0"/>
          </a:p>
          <a:p>
            <a:pPr lvl="0"/>
            <a:r>
              <a:rPr lang="pt-BR" dirty="0" smtClean="0"/>
              <a:t>Essa organização é fundamental para o exercício da missão com todos os seus desafios. </a:t>
            </a:r>
          </a:p>
          <a:p>
            <a:pPr lvl="0"/>
            <a:endParaRPr lang="pt-BR" dirty="0"/>
          </a:p>
          <a:p>
            <a:pPr lvl="0"/>
            <a:r>
              <a:rPr lang="pt-BR" dirty="0" smtClean="0"/>
              <a:t>Na evangelização do mundo de hoje há questões às quais só os cristãos leigos organizados oficialmente podem dar respostas como Igreja inserida no mundo. </a:t>
            </a:r>
          </a:p>
          <a:p>
            <a:pPr lvl="0"/>
            <a:endParaRPr lang="pt-BR" dirty="0"/>
          </a:p>
          <a:p>
            <a:pPr lvl="0" algn="ctr"/>
            <a:r>
              <a:rPr lang="pt-BR" sz="2000" b="1" dirty="0" smtClean="0"/>
              <a:t>O documento de Aparecida destaca: </a:t>
            </a:r>
          </a:p>
          <a:p>
            <a:pPr lvl="0"/>
            <a:endParaRPr lang="pt-BR" dirty="0"/>
          </a:p>
          <a:p>
            <a:pPr lvl="0" algn="ctr"/>
            <a:r>
              <a:rPr lang="pt-BR" sz="2800" b="1" i="1" dirty="0" smtClean="0">
                <a:solidFill>
                  <a:schemeClr val="accent3">
                    <a:lumMod val="50000"/>
                  </a:schemeClr>
                </a:solidFill>
                <a:latin typeface="Times New Roman" pitchFamily="18" charset="0"/>
                <a:cs typeface="Times New Roman" pitchFamily="18" charset="0"/>
              </a:rPr>
              <a:t>“Reconhecemos o valor e a eficácia dos conselhos paroquiais, conselhos diocesanos e nacionais de fiéis leigos, porque incentivam a comunhão e a participação na Igreja e sua presença no mundo” </a:t>
            </a:r>
            <a:r>
              <a:rPr lang="pt-BR" dirty="0" smtClean="0"/>
              <a:t>(</a:t>
            </a:r>
            <a:r>
              <a:rPr lang="pt-BR" dirty="0" err="1" smtClean="0"/>
              <a:t>DAp</a:t>
            </a:r>
            <a:r>
              <a:rPr lang="pt-BR" dirty="0" smtClean="0"/>
              <a:t>, n. 215).</a:t>
            </a:r>
          </a:p>
          <a:p>
            <a:endParaRPr lang="pt-BR" dirty="0"/>
          </a:p>
        </p:txBody>
      </p:sp>
      <p:sp>
        <p:nvSpPr>
          <p:cNvPr id="3" name="Seta para a direita 2"/>
          <p:cNvSpPr/>
          <p:nvPr/>
        </p:nvSpPr>
        <p:spPr>
          <a:xfrm>
            <a:off x="0" y="476672"/>
            <a:ext cx="32352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Seta para a direita 3"/>
          <p:cNvSpPr/>
          <p:nvPr/>
        </p:nvSpPr>
        <p:spPr>
          <a:xfrm>
            <a:off x="0" y="1268760"/>
            <a:ext cx="32352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Seta para a direita 4"/>
          <p:cNvSpPr/>
          <p:nvPr/>
        </p:nvSpPr>
        <p:spPr>
          <a:xfrm>
            <a:off x="0" y="2636912"/>
            <a:ext cx="32352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a direita 5"/>
          <p:cNvSpPr/>
          <p:nvPr/>
        </p:nvSpPr>
        <p:spPr>
          <a:xfrm>
            <a:off x="0" y="3501008"/>
            <a:ext cx="32352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332656"/>
            <a:ext cx="8568952" cy="6001643"/>
          </a:xfrm>
          <a:prstGeom prst="rect">
            <a:avLst/>
          </a:prstGeom>
          <a:noFill/>
        </p:spPr>
        <p:txBody>
          <a:bodyPr wrap="square" rtlCol="0">
            <a:spAutoFit/>
          </a:bodyPr>
          <a:lstStyle/>
          <a:p>
            <a:pPr lvl="0"/>
            <a:r>
              <a:rPr lang="pt-BR" dirty="0"/>
              <a:t>O tema do laicato retornou na Assembleia da CNBB de 1998.  Após estudos nas dioceses e nas diferentes expressões laicais, inclusive na 4ª Assembleia Nacional dos Organismos do Povo de Deus, a Assembleia da CNBB de 1999 aprovou o documento “Missão e Ministério dos Cristãos Leigos e Leigas”, conhecido como Documento 62. </a:t>
            </a:r>
            <a:endParaRPr lang="pt-BR" dirty="0" smtClean="0"/>
          </a:p>
          <a:p>
            <a:pPr lvl="0"/>
            <a:endParaRPr lang="pt-BR" dirty="0"/>
          </a:p>
          <a:p>
            <a:pPr lvl="0" algn="ctr"/>
            <a:r>
              <a:rPr lang="pt-BR" sz="2400" b="1" i="1" dirty="0" smtClean="0">
                <a:latin typeface="Times New Roman" pitchFamily="18" charset="0"/>
                <a:cs typeface="Times New Roman" pitchFamily="18" charset="0"/>
              </a:rPr>
              <a:t>“</a:t>
            </a:r>
            <a:r>
              <a:rPr lang="pt-BR" sz="2400" b="1" i="1" dirty="0">
                <a:latin typeface="Times New Roman" pitchFamily="18" charset="0"/>
                <a:cs typeface="Times New Roman" pitchFamily="18" charset="0"/>
              </a:rPr>
              <a:t>é desejável que em sua missão os cristãos leigos, superando eventuais divisões e preconceitos, busquem valorizar suas diversas formas de organização, em especial os Conselhos de Leigos em todos os níveis” </a:t>
            </a:r>
            <a:r>
              <a:rPr lang="pt-BR" dirty="0"/>
              <a:t>(CNBB 62, n. 191).</a:t>
            </a:r>
          </a:p>
          <a:p>
            <a:pPr lvl="0"/>
            <a:r>
              <a:rPr lang="pt-BR" dirty="0"/>
              <a:t>Em 2004, a CNBB aprovou o novo estatuto do CNLB, em conformidade com o Direito Canônico (CDC, </a:t>
            </a:r>
            <a:r>
              <a:rPr lang="pt-BR" dirty="0" err="1"/>
              <a:t>cân</a:t>
            </a:r>
            <a:r>
              <a:rPr lang="pt-BR" dirty="0"/>
              <a:t>. 215), como uma Associação Pública de Fiéis. </a:t>
            </a:r>
            <a:endParaRPr lang="pt-BR" dirty="0" smtClean="0"/>
          </a:p>
          <a:p>
            <a:pPr lvl="0"/>
            <a:endParaRPr lang="pt-BR" dirty="0"/>
          </a:p>
          <a:p>
            <a:pPr lvl="0"/>
            <a:r>
              <a:rPr lang="pt-BR" dirty="0" smtClean="0"/>
              <a:t>O </a:t>
            </a:r>
            <a:r>
              <a:rPr lang="pt-BR" dirty="0"/>
              <a:t>CNLB, objetivando a articulação e a integração das diversas organizações do laicato, busca despertar nos leigos e leigas a consciência crítica e criativa, estimula sua participação nas instâncias internas da Igreja como sujeitos eclesiais. </a:t>
            </a:r>
            <a:endParaRPr lang="pt-BR" dirty="0" smtClean="0"/>
          </a:p>
          <a:p>
            <a:pPr lvl="0"/>
            <a:endParaRPr lang="pt-BR" dirty="0"/>
          </a:p>
          <a:p>
            <a:pPr lvl="0"/>
            <a:r>
              <a:rPr lang="pt-BR" dirty="0" smtClean="0"/>
              <a:t>Além </a:t>
            </a:r>
            <a:r>
              <a:rPr lang="pt-BR" dirty="0"/>
              <a:t>de ser um organismo de comunhão, o CNLB tem por objetivo criar e apoiar mecanismos de formação e capacitação que ajudem o laicato a descobrir sua identidade, vocação, espiritualidade e missão, com vistas à construção de uma sociedade justa e fraterna, sinal do Reino de Deus</a:t>
            </a:r>
            <a:r>
              <a:rPr lang="pt-BR" dirty="0" smtClean="0"/>
              <a:t>.</a:t>
            </a:r>
            <a:endParaRPr lang="pt-BR" dirty="0"/>
          </a:p>
        </p:txBody>
      </p:sp>
      <p:sp>
        <p:nvSpPr>
          <p:cNvPr id="3" name="Seta para a direita 2"/>
          <p:cNvSpPr/>
          <p:nvPr/>
        </p:nvSpPr>
        <p:spPr>
          <a:xfrm>
            <a:off x="0" y="548680"/>
            <a:ext cx="32352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Seta para a direita 3"/>
          <p:cNvSpPr/>
          <p:nvPr/>
        </p:nvSpPr>
        <p:spPr>
          <a:xfrm>
            <a:off x="0" y="3140968"/>
            <a:ext cx="32352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Seta para a direita 4"/>
          <p:cNvSpPr/>
          <p:nvPr/>
        </p:nvSpPr>
        <p:spPr>
          <a:xfrm>
            <a:off x="0" y="3933056"/>
            <a:ext cx="32352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a direita 5"/>
          <p:cNvSpPr/>
          <p:nvPr/>
        </p:nvSpPr>
        <p:spPr>
          <a:xfrm>
            <a:off x="0" y="5373216"/>
            <a:ext cx="32352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116632"/>
            <a:ext cx="8784976" cy="5355312"/>
          </a:xfrm>
          <a:prstGeom prst="rect">
            <a:avLst/>
          </a:prstGeom>
          <a:noFill/>
        </p:spPr>
        <p:txBody>
          <a:bodyPr wrap="square" rtlCol="0">
            <a:spAutoFit/>
          </a:bodyPr>
          <a:lstStyle/>
          <a:p>
            <a:pPr lvl="1"/>
            <a:r>
              <a:rPr lang="pt-BR" b="1" i="1" dirty="0"/>
              <a:t>Diversas formas de expressão laical</a:t>
            </a:r>
            <a:endParaRPr lang="pt-BR" dirty="0" smtClean="0"/>
          </a:p>
          <a:p>
            <a:pPr lvl="0"/>
            <a:r>
              <a:rPr lang="pt-BR" dirty="0"/>
              <a:t>A partir de carismas no seio do Povo de Deus nasceram, como frutos do Concílio Vaticano II, novos movimentos, novas comunidades e associações de leigos, serviços e pastorais. São dons do Espírito para Igreja e o mundo. </a:t>
            </a:r>
            <a:endParaRPr lang="pt-BR" dirty="0" smtClean="0"/>
          </a:p>
          <a:p>
            <a:pPr lvl="0"/>
            <a:endParaRPr lang="pt-BR" dirty="0" smtClean="0"/>
          </a:p>
          <a:p>
            <a:pPr algn="ctr"/>
            <a:r>
              <a:rPr lang="pt-BR" b="1" i="1" dirty="0" smtClean="0">
                <a:solidFill>
                  <a:srgbClr val="00B050"/>
                </a:solidFill>
                <a:latin typeface="Times New Roman" pitchFamily="18" charset="0"/>
                <a:cs typeface="Times New Roman" pitchFamily="18" charset="0"/>
              </a:rPr>
              <a:t>“um idêntico espírito de colaboração e corresponsabilidade (...) se difundiu também </a:t>
            </a:r>
          </a:p>
          <a:p>
            <a:pPr algn="ctr"/>
            <a:r>
              <a:rPr lang="pt-BR" b="1" i="1" dirty="0" smtClean="0">
                <a:solidFill>
                  <a:srgbClr val="00B050"/>
                </a:solidFill>
                <a:latin typeface="Times New Roman" pitchFamily="18" charset="0"/>
                <a:cs typeface="Times New Roman" pitchFamily="18" charset="0"/>
              </a:rPr>
              <a:t>entre os leigos, não apenas confirmando as organizações de apostolado </a:t>
            </a:r>
          </a:p>
          <a:p>
            <a:pPr algn="ctr"/>
            <a:r>
              <a:rPr lang="pt-BR" b="1" i="1" dirty="0" smtClean="0">
                <a:solidFill>
                  <a:srgbClr val="00B050"/>
                </a:solidFill>
                <a:latin typeface="Times New Roman" pitchFamily="18" charset="0"/>
                <a:cs typeface="Times New Roman" pitchFamily="18" charset="0"/>
              </a:rPr>
              <a:t>já existentes, mas criando outras novas, que não raro se apresentam </a:t>
            </a:r>
          </a:p>
          <a:p>
            <a:pPr algn="ctr"/>
            <a:r>
              <a:rPr lang="pt-BR" b="1" i="1" dirty="0" smtClean="0">
                <a:solidFill>
                  <a:srgbClr val="00B050"/>
                </a:solidFill>
                <a:latin typeface="Times New Roman" pitchFamily="18" charset="0"/>
                <a:cs typeface="Times New Roman" pitchFamily="18" charset="0"/>
              </a:rPr>
              <a:t>com um aspecto diferente e uma dinâmica especial” </a:t>
            </a:r>
            <a:r>
              <a:rPr lang="pt-BR" dirty="0" smtClean="0"/>
              <a:t>(RH, n. 5). </a:t>
            </a:r>
          </a:p>
          <a:p>
            <a:pPr lvl="0"/>
            <a:endParaRPr lang="pt-BR" dirty="0" smtClean="0"/>
          </a:p>
          <a:p>
            <a:pPr lvl="0" algn="ctr"/>
            <a:r>
              <a:rPr lang="pt-BR" b="1" i="1" dirty="0" smtClean="0">
                <a:solidFill>
                  <a:srgbClr val="FF0000"/>
                </a:solidFill>
                <a:latin typeface="Times New Roman" pitchFamily="18" charset="0"/>
                <a:cs typeface="Times New Roman" pitchFamily="18" charset="0"/>
              </a:rPr>
              <a:t>“É absolutamente necessário que se robusteça a forma associada </a:t>
            </a:r>
          </a:p>
          <a:p>
            <a:pPr lvl="0" algn="ctr"/>
            <a:r>
              <a:rPr lang="pt-BR" b="1" i="1" dirty="0" smtClean="0">
                <a:solidFill>
                  <a:srgbClr val="FF0000"/>
                </a:solidFill>
                <a:latin typeface="Times New Roman" pitchFamily="18" charset="0"/>
                <a:cs typeface="Times New Roman" pitchFamily="18" charset="0"/>
              </a:rPr>
              <a:t>e organizada do apostolado no campo da atividade dos leigos. É que só </a:t>
            </a:r>
          </a:p>
          <a:p>
            <a:pPr lvl="0" algn="ctr"/>
            <a:r>
              <a:rPr lang="pt-BR" b="1" i="1" dirty="0" smtClean="0">
                <a:solidFill>
                  <a:srgbClr val="FF0000"/>
                </a:solidFill>
                <a:latin typeface="Times New Roman" pitchFamily="18" charset="0"/>
                <a:cs typeface="Times New Roman" pitchFamily="18" charset="0"/>
              </a:rPr>
              <a:t>a estreita união das forças é capaz de conseguir plenamente os fins </a:t>
            </a:r>
          </a:p>
          <a:p>
            <a:pPr lvl="0" algn="ctr"/>
            <a:r>
              <a:rPr lang="pt-BR" b="1" i="1" dirty="0" smtClean="0">
                <a:solidFill>
                  <a:srgbClr val="FF0000"/>
                </a:solidFill>
                <a:latin typeface="Times New Roman" pitchFamily="18" charset="0"/>
                <a:cs typeface="Times New Roman" pitchFamily="18" charset="0"/>
              </a:rPr>
              <a:t>do apostolado de hoje e de defender com eficácia os seus bens” </a:t>
            </a:r>
            <a:r>
              <a:rPr lang="pt-BR" sz="1600" dirty="0" smtClean="0">
                <a:latin typeface="Times New Roman" pitchFamily="18" charset="0"/>
                <a:cs typeface="Times New Roman" pitchFamily="18" charset="0"/>
              </a:rPr>
              <a:t>(AA, n. 18). </a:t>
            </a:r>
            <a:endParaRPr lang="pt-BR" dirty="0"/>
          </a:p>
          <a:p>
            <a:pPr lvl="0" algn="ctr"/>
            <a:endParaRPr lang="pt-BR" dirty="0" smtClean="0"/>
          </a:p>
          <a:p>
            <a:pPr lvl="0" algn="ctr"/>
            <a:r>
              <a:rPr lang="pt-BR" b="1" i="1" dirty="0" smtClean="0">
                <a:solidFill>
                  <a:srgbClr val="0070C0"/>
                </a:solidFill>
                <a:latin typeface="Times New Roman" pitchFamily="18" charset="0"/>
                <a:cs typeface="Times New Roman" pitchFamily="18" charset="0"/>
              </a:rPr>
              <a:t>“</a:t>
            </a:r>
            <a:r>
              <a:rPr lang="pt-BR" b="1" i="1" dirty="0">
                <a:solidFill>
                  <a:srgbClr val="0070C0"/>
                </a:solidFill>
                <a:latin typeface="Times New Roman" pitchFamily="18" charset="0"/>
                <a:cs typeface="Times New Roman" pitchFamily="18" charset="0"/>
              </a:rPr>
              <a:t>É necessário reconhecer-se a liberdade associativa dos fieis leigos na Igreja. </a:t>
            </a:r>
            <a:endParaRPr lang="pt-BR" b="1" i="1" dirty="0" smtClean="0">
              <a:solidFill>
                <a:srgbClr val="0070C0"/>
              </a:solidFill>
              <a:latin typeface="Times New Roman" pitchFamily="18" charset="0"/>
              <a:cs typeface="Times New Roman" pitchFamily="18" charset="0"/>
            </a:endParaRPr>
          </a:p>
          <a:p>
            <a:pPr lvl="0" algn="ctr"/>
            <a:r>
              <a:rPr lang="pt-BR" b="1" i="1" dirty="0" smtClean="0">
                <a:solidFill>
                  <a:srgbClr val="0070C0"/>
                </a:solidFill>
                <a:latin typeface="Times New Roman" pitchFamily="18" charset="0"/>
                <a:cs typeface="Times New Roman" pitchFamily="18" charset="0"/>
              </a:rPr>
              <a:t>Essa </a:t>
            </a:r>
            <a:r>
              <a:rPr lang="pt-BR" b="1" i="1" dirty="0">
                <a:solidFill>
                  <a:srgbClr val="0070C0"/>
                </a:solidFill>
                <a:latin typeface="Times New Roman" pitchFamily="18" charset="0"/>
                <a:cs typeface="Times New Roman" pitchFamily="18" charset="0"/>
              </a:rPr>
              <a:t>liberdade constitui um verdadeiro e próprio direito que não deriva </a:t>
            </a:r>
            <a:r>
              <a:rPr lang="pt-BR" b="1" i="1" dirty="0" smtClean="0">
                <a:solidFill>
                  <a:srgbClr val="0070C0"/>
                </a:solidFill>
                <a:latin typeface="Times New Roman" pitchFamily="18" charset="0"/>
                <a:cs typeface="Times New Roman" pitchFamily="18" charset="0"/>
              </a:rPr>
              <a:t>de </a:t>
            </a:r>
            <a:r>
              <a:rPr lang="pt-BR" b="1" i="1" dirty="0">
                <a:solidFill>
                  <a:srgbClr val="0070C0"/>
                </a:solidFill>
                <a:latin typeface="Times New Roman" pitchFamily="18" charset="0"/>
                <a:cs typeface="Times New Roman" pitchFamily="18" charset="0"/>
              </a:rPr>
              <a:t>uma espécie </a:t>
            </a:r>
            <a:endParaRPr lang="pt-BR" b="1" i="1" dirty="0" smtClean="0">
              <a:solidFill>
                <a:srgbClr val="0070C0"/>
              </a:solidFill>
              <a:latin typeface="Times New Roman" pitchFamily="18" charset="0"/>
              <a:cs typeface="Times New Roman" pitchFamily="18" charset="0"/>
            </a:endParaRPr>
          </a:p>
          <a:p>
            <a:pPr lvl="0" algn="ctr"/>
            <a:r>
              <a:rPr lang="pt-BR" b="1" i="1" dirty="0" smtClean="0">
                <a:solidFill>
                  <a:srgbClr val="0070C0"/>
                </a:solidFill>
                <a:latin typeface="Times New Roman" pitchFamily="18" charset="0"/>
                <a:cs typeface="Times New Roman" pitchFamily="18" charset="0"/>
              </a:rPr>
              <a:t>de </a:t>
            </a:r>
            <a:r>
              <a:rPr lang="pt-BR" b="1" i="1" dirty="0">
                <a:solidFill>
                  <a:srgbClr val="0070C0"/>
                </a:solidFill>
                <a:latin typeface="Times New Roman" pitchFamily="18" charset="0"/>
                <a:cs typeface="Times New Roman" pitchFamily="18" charset="0"/>
              </a:rPr>
              <a:t>“concessão” da autoridade, mas, que </a:t>
            </a:r>
            <a:r>
              <a:rPr lang="pt-BR" b="1" i="1" dirty="0" err="1">
                <a:solidFill>
                  <a:srgbClr val="0070C0"/>
                </a:solidFill>
                <a:latin typeface="Times New Roman" pitchFamily="18" charset="0"/>
                <a:cs typeface="Times New Roman" pitchFamily="18" charset="0"/>
              </a:rPr>
              <a:t>promana</a:t>
            </a:r>
            <a:r>
              <a:rPr lang="pt-BR" b="1" i="1" dirty="0">
                <a:solidFill>
                  <a:srgbClr val="0070C0"/>
                </a:solidFill>
                <a:latin typeface="Times New Roman" pitchFamily="18" charset="0"/>
                <a:cs typeface="Times New Roman" pitchFamily="18" charset="0"/>
              </a:rPr>
              <a:t> do Batismo” </a:t>
            </a:r>
            <a:r>
              <a:rPr lang="pt-BR" dirty="0">
                <a:solidFill>
                  <a:srgbClr val="0070C0"/>
                </a:solidFill>
              </a:rPr>
              <a:t>(</a:t>
            </a:r>
            <a:r>
              <a:rPr lang="pt-BR" dirty="0" err="1"/>
              <a:t>CfL</a:t>
            </a:r>
            <a:r>
              <a:rPr lang="pt-BR" dirty="0"/>
              <a:t>, n. 29).</a:t>
            </a:r>
          </a:p>
          <a:p>
            <a:pPr lvl="0"/>
            <a:endParaRPr lang="pt-BR"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260648"/>
            <a:ext cx="8424936" cy="6463308"/>
          </a:xfrm>
          <a:prstGeom prst="rect">
            <a:avLst/>
          </a:prstGeom>
          <a:noFill/>
        </p:spPr>
        <p:txBody>
          <a:bodyPr wrap="square" rtlCol="0">
            <a:spAutoFit/>
          </a:bodyPr>
          <a:lstStyle/>
          <a:p>
            <a:r>
              <a:rPr lang="pt-BR" dirty="0" smtClean="0"/>
              <a:t>A Igreja conta hoje com uma gama variada de associações de fiéis que agregam leigos, leigos e clérigos, e leigos e leigas consagrados, cada qual com seu carisma e com seus modos próprios de organização e seus métodos de ação. Destacamos a presença muito viva das associações laicais nascidas a partir dos carismas das ordens e congregações religiosas</a:t>
            </a:r>
          </a:p>
          <a:p>
            <a:pPr lvl="0"/>
            <a:endParaRPr lang="pt-BR" dirty="0" smtClean="0"/>
          </a:p>
          <a:p>
            <a:pPr lvl="0"/>
            <a:r>
              <a:rPr lang="pt-BR" dirty="0" smtClean="0"/>
              <a:t>Na esteira dos novos movimentos, foram fundadas  outras formas organizativas denominadas de novas comunidades. Muitas delas configuram um espaço misto de vida leiga, religiosa e clerical.</a:t>
            </a:r>
          </a:p>
          <a:p>
            <a:pPr lvl="0"/>
            <a:endParaRPr lang="pt-BR" dirty="0" smtClean="0"/>
          </a:p>
          <a:p>
            <a:pPr lvl="0"/>
            <a:r>
              <a:rPr lang="pt-BR" dirty="0" smtClean="0"/>
              <a:t>Possuem o seu processo formativo sistemático em função dos seus carismas e objetivos. No entanto, convém que participem também da formação desenvolvida na Igreja diocesana.</a:t>
            </a:r>
            <a:r>
              <a:rPr lang="pt-BR" b="1" dirty="0" smtClean="0"/>
              <a:t> </a:t>
            </a:r>
            <a:r>
              <a:rPr lang="pt-BR" dirty="0" smtClean="0"/>
              <a:t>A autonomia de cada movimento só tem sentido dentro da maior comunhão eclesial</a:t>
            </a:r>
          </a:p>
          <a:p>
            <a:pPr lvl="0"/>
            <a:endParaRPr lang="pt-BR" dirty="0" smtClean="0"/>
          </a:p>
          <a:p>
            <a:pPr lvl="0"/>
            <a:r>
              <a:rPr lang="pt-BR" dirty="0" smtClean="0"/>
              <a:t>A CNBB, por meio da Comissão Episcopal Pastoral para o Laicato e junto com o CNLB, tem realizado encontros nacionais e regionais com dirigentes de movimentos e serviços eclesiais, e com associações laicais e novas comunidades .</a:t>
            </a:r>
          </a:p>
          <a:p>
            <a:pPr lvl="0"/>
            <a:endParaRPr lang="pt-BR" dirty="0" smtClean="0"/>
          </a:p>
          <a:p>
            <a:pPr lvl="0" algn="ctr"/>
            <a:r>
              <a:rPr lang="pt-BR" sz="2000" b="1" i="1" dirty="0" smtClean="0">
                <a:latin typeface="Times New Roman" pitchFamily="18" charset="0"/>
                <a:cs typeface="Times New Roman" pitchFamily="18" charset="0"/>
              </a:rPr>
              <a:t>“Quanto maior for a comunhão, tanto mais eficaz </a:t>
            </a:r>
          </a:p>
          <a:p>
            <a:pPr lvl="0" algn="ctr"/>
            <a:r>
              <a:rPr lang="pt-BR" sz="2000" b="1" i="1" dirty="0" smtClean="0">
                <a:latin typeface="Times New Roman" pitchFamily="18" charset="0"/>
                <a:cs typeface="Times New Roman" pitchFamily="18" charset="0"/>
              </a:rPr>
              <a:t>o testemunho de fé da comunidade” </a:t>
            </a:r>
            <a:r>
              <a:rPr lang="pt-BR" sz="1400" dirty="0" smtClean="0"/>
              <a:t>(CNBB, </a:t>
            </a:r>
            <a:r>
              <a:rPr lang="pt-BR" sz="1400" dirty="0" err="1" smtClean="0"/>
              <a:t>Doc</a:t>
            </a:r>
            <a:r>
              <a:rPr lang="pt-BR" sz="1400" dirty="0" smtClean="0"/>
              <a:t>. 102, n. 61).</a:t>
            </a:r>
            <a:endParaRPr lang="pt-BR" dirty="0" smtClean="0"/>
          </a:p>
          <a:p>
            <a:endParaRPr lang="pt-BR" dirty="0" smtClean="0"/>
          </a:p>
          <a:p>
            <a:endParaRPr lang="pt-BR" dirty="0"/>
          </a:p>
        </p:txBody>
      </p:sp>
      <p:sp>
        <p:nvSpPr>
          <p:cNvPr id="3" name="Elipse 2"/>
          <p:cNvSpPr/>
          <p:nvPr/>
        </p:nvSpPr>
        <p:spPr>
          <a:xfrm>
            <a:off x="179512" y="332656"/>
            <a:ext cx="216024"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Elipse 6"/>
          <p:cNvSpPr/>
          <p:nvPr/>
        </p:nvSpPr>
        <p:spPr>
          <a:xfrm>
            <a:off x="179512" y="2204864"/>
            <a:ext cx="216024"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Elipse 7"/>
          <p:cNvSpPr/>
          <p:nvPr/>
        </p:nvSpPr>
        <p:spPr>
          <a:xfrm>
            <a:off x="179512" y="3356992"/>
            <a:ext cx="216024"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Elipse 8"/>
          <p:cNvSpPr/>
          <p:nvPr/>
        </p:nvSpPr>
        <p:spPr>
          <a:xfrm>
            <a:off x="107504" y="4725144"/>
            <a:ext cx="216024"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1187624" y="0"/>
            <a:ext cx="5040560" cy="620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Formação dos Leigos e Leigas</a:t>
            </a:r>
            <a:endParaRPr lang="pt-BR" dirty="0"/>
          </a:p>
        </p:txBody>
      </p:sp>
      <p:sp>
        <p:nvSpPr>
          <p:cNvPr id="4" name="CaixaDeTexto 3"/>
          <p:cNvSpPr txBox="1"/>
          <p:nvPr/>
        </p:nvSpPr>
        <p:spPr>
          <a:xfrm>
            <a:off x="0" y="1052736"/>
            <a:ext cx="8748464" cy="4524315"/>
          </a:xfrm>
          <a:prstGeom prst="rect">
            <a:avLst/>
          </a:prstGeom>
          <a:noFill/>
        </p:spPr>
        <p:txBody>
          <a:bodyPr wrap="square" rtlCol="0">
            <a:spAutoFit/>
          </a:bodyPr>
          <a:lstStyle/>
          <a:p>
            <a:pPr lvl="0"/>
            <a:r>
              <a:rPr lang="pt-BR" dirty="0" smtClean="0"/>
              <a:t>A </a:t>
            </a:r>
            <a:r>
              <a:rPr lang="pt-BR" dirty="0"/>
              <a:t>comunidade eclesial é responsável pela formação. Aqueles que ocupam funções de direção ou exercem especial responsabilidade no Povo de Deus – bispos, presbíteros, diáconos, consagrados e lideranças leigas de um modo geral –, são os primeiros responsáveis pelo processo formativo</a:t>
            </a:r>
            <a:r>
              <a:rPr lang="pt-BR" dirty="0" smtClean="0"/>
              <a:t>.</a:t>
            </a:r>
          </a:p>
          <a:p>
            <a:pPr lvl="0"/>
            <a:endParaRPr lang="pt-BR" dirty="0"/>
          </a:p>
          <a:p>
            <a:pPr lvl="0"/>
            <a:r>
              <a:rPr lang="pt-BR" dirty="0"/>
              <a:t>Cada organização laical deve assumir a formação de seus membros como tarefa primordial, </a:t>
            </a:r>
            <a:endParaRPr lang="pt-BR" dirty="0" smtClean="0"/>
          </a:p>
          <a:p>
            <a:pPr lvl="0"/>
            <a:endParaRPr lang="pt-BR" dirty="0"/>
          </a:p>
          <a:p>
            <a:pPr lvl="0"/>
            <a:r>
              <a:rPr lang="pt-BR" dirty="0"/>
              <a:t>Dever-se-á distinguir diferentes níveis de formação no âmbito da comunidade eclesial, de forma a oferecer aos distintos sujeitos o que for conveniente e necessário à sua compreensão e vivência da fé em sua faixa etária biológica ou eclesial, começando com a iniciação à vida cristã e continuando com a formação bíblico-teológica e com as diversas formações específicas. </a:t>
            </a:r>
            <a:endParaRPr lang="pt-BR" dirty="0" smtClean="0"/>
          </a:p>
          <a:p>
            <a:pPr lvl="0"/>
            <a:endParaRPr lang="pt-BR" dirty="0"/>
          </a:p>
          <a:p>
            <a:pPr lvl="0"/>
            <a:r>
              <a:rPr lang="pt-BR" dirty="0" smtClean="0"/>
              <a:t>A </a:t>
            </a:r>
            <a:r>
              <a:rPr lang="pt-BR" dirty="0"/>
              <a:t>formação requer atualização permanente segundo o que orientam as Diretrizes da Igreja, a pesquisa teológica e a pesquisa científica.</a:t>
            </a:r>
          </a:p>
          <a:p>
            <a:endParaRPr lang="pt-B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620688"/>
            <a:ext cx="8352928" cy="6186309"/>
          </a:xfrm>
          <a:prstGeom prst="rect">
            <a:avLst/>
          </a:prstGeom>
          <a:noFill/>
        </p:spPr>
        <p:txBody>
          <a:bodyPr wrap="square" rtlCol="0">
            <a:spAutoFit/>
          </a:bodyPr>
          <a:lstStyle/>
          <a:p>
            <a:pPr lvl="0"/>
            <a:r>
              <a:rPr lang="pt-BR" dirty="0" smtClean="0"/>
              <a:t>Na </a:t>
            </a:r>
            <a:r>
              <a:rPr lang="pt-BR" dirty="0"/>
              <a:t>Igreja, cada membro é chamado a ser um sujeito eclesial ativo que, segundo sua capacidade e de acordo com seus carismas e sua função, se coloca a serviço dos irmãos. </a:t>
            </a:r>
            <a:endParaRPr lang="pt-BR" dirty="0" smtClean="0"/>
          </a:p>
          <a:p>
            <a:pPr lvl="0"/>
            <a:endParaRPr lang="pt-BR" dirty="0" smtClean="0"/>
          </a:p>
          <a:p>
            <a:pPr lvl="0"/>
            <a:r>
              <a:rPr lang="pt-BR" dirty="0" smtClean="0"/>
              <a:t>A </a:t>
            </a:r>
            <a:r>
              <a:rPr lang="pt-BR" dirty="0"/>
              <a:t>comunidade eclesial, particularmente os bispos e os presbíteros, tem a missão de formar sujeitos eclesiais adultos missionários, </a:t>
            </a:r>
            <a:r>
              <a:rPr lang="pt-BR" dirty="0" smtClean="0"/>
              <a:t>conscientes </a:t>
            </a:r>
            <a:r>
              <a:rPr lang="pt-BR" dirty="0"/>
              <a:t>e ativos, de forma que cada qual venha a contribuir com a educação dos demais, numa ação de aprendizagem mútua por todos os meios que sejam necessários.  </a:t>
            </a:r>
            <a:endParaRPr lang="pt-BR" dirty="0" smtClean="0"/>
          </a:p>
          <a:p>
            <a:pPr lvl="0"/>
            <a:endParaRPr lang="pt-BR" dirty="0"/>
          </a:p>
          <a:p>
            <a:pPr lvl="0"/>
            <a:r>
              <a:rPr lang="pt-BR" dirty="0"/>
              <a:t>A formação de sujeitos eclesiais, que implica em amadurecimento contínuo da consciência, da liberdade e da capacidade de exercer o discipulado e a missão no mundo, deve ser um compromisso e uma paixão das comunidades eclesiais. </a:t>
            </a:r>
            <a:endParaRPr lang="pt-BR" dirty="0" smtClean="0"/>
          </a:p>
          <a:p>
            <a:pPr lvl="0"/>
            <a:endParaRPr lang="pt-BR" dirty="0"/>
          </a:p>
          <a:p>
            <a:pPr lvl="0"/>
            <a:r>
              <a:rPr lang="pt-BR" dirty="0"/>
              <a:t>O Documento de Aparecida dedica especial atenção à temática da formação, ressaltando:</a:t>
            </a:r>
          </a:p>
          <a:p>
            <a:pPr lvl="0"/>
            <a:r>
              <a:rPr lang="pt-BR" dirty="0" smtClean="0"/>
              <a:t>	</a:t>
            </a:r>
            <a:r>
              <a:rPr lang="pt-BR" b="1" i="1" dirty="0" smtClean="0"/>
              <a:t>os </a:t>
            </a:r>
            <a:r>
              <a:rPr lang="pt-BR" b="1" i="1" dirty="0"/>
              <a:t>aspectos do processo formativo</a:t>
            </a:r>
            <a:r>
              <a:rPr lang="pt-BR" dirty="0"/>
              <a:t>: caminho longo que requer itinerários diversificados, respeite os processos individuais e comunitários e que sejam graduais (</a:t>
            </a:r>
            <a:r>
              <a:rPr lang="pt-BR" dirty="0" err="1"/>
              <a:t>DAp</a:t>
            </a:r>
            <a:r>
              <a:rPr lang="pt-BR" dirty="0"/>
              <a:t>, n. 281);</a:t>
            </a:r>
          </a:p>
          <a:p>
            <a:pPr lvl="0"/>
            <a:r>
              <a:rPr lang="pt-BR" dirty="0" smtClean="0"/>
              <a:t>	</a:t>
            </a:r>
            <a:r>
              <a:rPr lang="pt-BR" b="1" i="1" dirty="0" smtClean="0"/>
              <a:t>o </a:t>
            </a:r>
            <a:r>
              <a:rPr lang="pt-BR" b="1" i="1" dirty="0"/>
              <a:t>acompanhamento do discípulo</a:t>
            </a:r>
            <a:r>
              <a:rPr lang="pt-BR" dirty="0"/>
              <a:t>: na perspectiva do diálogo e da transformação social e atendendo a questões especificas (</a:t>
            </a:r>
            <a:r>
              <a:rPr lang="pt-BR" dirty="0" err="1"/>
              <a:t>DAp</a:t>
            </a:r>
            <a:r>
              <a:rPr lang="pt-BR" dirty="0"/>
              <a:t>, n. 283);</a:t>
            </a:r>
          </a:p>
          <a:p>
            <a:pPr lvl="0"/>
            <a:r>
              <a:rPr lang="pt-BR" dirty="0" smtClean="0"/>
              <a:t>	</a:t>
            </a:r>
            <a:r>
              <a:rPr lang="pt-BR" b="1" i="1" dirty="0" smtClean="0"/>
              <a:t>a </a:t>
            </a:r>
            <a:r>
              <a:rPr lang="pt-BR" b="1" i="1" dirty="0"/>
              <a:t>espiritualidade</a:t>
            </a:r>
            <a:r>
              <a:rPr lang="pt-BR" dirty="0"/>
              <a:t>: que transforme a vida de cada discípulo em resposta aos impulsos do Espírito (</a:t>
            </a:r>
            <a:r>
              <a:rPr lang="pt-BR" dirty="0" err="1"/>
              <a:t>DAp</a:t>
            </a:r>
            <a:r>
              <a:rPr lang="pt-BR" dirty="0"/>
              <a:t>, n. 284). </a:t>
            </a:r>
          </a:p>
          <a:p>
            <a:endParaRPr lang="pt-BR" dirty="0"/>
          </a:p>
        </p:txBody>
      </p:sp>
      <p:sp>
        <p:nvSpPr>
          <p:cNvPr id="3" name="Retângulo de cantos arredondados 2"/>
          <p:cNvSpPr/>
          <p:nvPr/>
        </p:nvSpPr>
        <p:spPr>
          <a:xfrm>
            <a:off x="0" y="0"/>
            <a:ext cx="3779912" cy="4046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A Formação dos Sujeitos Eclesiais</a:t>
            </a:r>
            <a:endParaRPr lang="pt-B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404664"/>
            <a:ext cx="8568952" cy="5909310"/>
          </a:xfrm>
          <a:prstGeom prst="rect">
            <a:avLst/>
          </a:prstGeom>
          <a:noFill/>
        </p:spPr>
        <p:txBody>
          <a:bodyPr wrap="square" rtlCol="0">
            <a:spAutoFit/>
          </a:bodyPr>
          <a:lstStyle/>
          <a:p>
            <a:pPr lvl="0" algn="ctr"/>
            <a:r>
              <a:rPr lang="pt-BR" b="1" i="1" dirty="0" smtClean="0">
                <a:latin typeface="Times New Roman" pitchFamily="18" charset="0"/>
                <a:cs typeface="Times New Roman" pitchFamily="18" charset="0"/>
              </a:rPr>
              <a:t>Os cristãos </a:t>
            </a:r>
            <a:r>
              <a:rPr lang="pt-BR" b="1" i="1" dirty="0">
                <a:latin typeface="Times New Roman" pitchFamily="18" charset="0"/>
                <a:cs typeface="Times New Roman" pitchFamily="18" charset="0"/>
              </a:rPr>
              <a:t>leigos e </a:t>
            </a:r>
            <a:r>
              <a:rPr lang="pt-BR" b="1" i="1" dirty="0" smtClean="0">
                <a:latin typeface="Times New Roman" pitchFamily="18" charset="0"/>
                <a:cs typeface="Times New Roman" pitchFamily="18" charset="0"/>
              </a:rPr>
              <a:t>leigas  são eles </a:t>
            </a:r>
            <a:r>
              <a:rPr lang="pt-BR" b="1" i="1" dirty="0">
                <a:latin typeface="Times New Roman" pitchFamily="18" charset="0"/>
                <a:cs typeface="Times New Roman" pitchFamily="18" charset="0"/>
              </a:rPr>
              <a:t>chamados a ser </a:t>
            </a:r>
            <a:r>
              <a:rPr lang="pt-BR" b="1" i="1" dirty="0" smtClean="0">
                <a:latin typeface="Times New Roman" pitchFamily="18" charset="0"/>
                <a:cs typeface="Times New Roman" pitchFamily="18" charset="0"/>
              </a:rPr>
              <a:t>ramos </a:t>
            </a:r>
            <a:r>
              <a:rPr lang="pt-BR" b="1" i="1" dirty="0">
                <a:latin typeface="Times New Roman" pitchFamily="18" charset="0"/>
                <a:cs typeface="Times New Roman" pitchFamily="18" charset="0"/>
              </a:rPr>
              <a:t>da videira, </a:t>
            </a:r>
            <a:endParaRPr lang="pt-BR" b="1" i="1" dirty="0" smtClean="0">
              <a:latin typeface="Times New Roman" pitchFamily="18" charset="0"/>
              <a:cs typeface="Times New Roman" pitchFamily="18" charset="0"/>
            </a:endParaRPr>
          </a:p>
          <a:p>
            <a:pPr lvl="0" algn="ctr"/>
            <a:r>
              <a:rPr lang="pt-BR" b="1" i="1" dirty="0" smtClean="0">
                <a:latin typeface="Times New Roman" pitchFamily="18" charset="0"/>
                <a:cs typeface="Times New Roman" pitchFamily="18" charset="0"/>
              </a:rPr>
              <a:t>chamados </a:t>
            </a:r>
            <a:r>
              <a:rPr lang="pt-BR" b="1" i="1" dirty="0">
                <a:latin typeface="Times New Roman" pitchFamily="18" charset="0"/>
                <a:cs typeface="Times New Roman" pitchFamily="18" charset="0"/>
              </a:rPr>
              <a:t>a “crescer, amadurecer continuamente, dar cada vez mais fruto” </a:t>
            </a:r>
            <a:r>
              <a:rPr lang="pt-BR" dirty="0"/>
              <a:t>(</a:t>
            </a:r>
            <a:r>
              <a:rPr lang="pt-BR" dirty="0" err="1"/>
              <a:t>CfL</a:t>
            </a:r>
            <a:r>
              <a:rPr lang="pt-BR" dirty="0"/>
              <a:t>, n. 57). </a:t>
            </a:r>
            <a:endParaRPr lang="pt-BR" dirty="0" smtClean="0"/>
          </a:p>
          <a:p>
            <a:pPr lvl="0"/>
            <a:endParaRPr lang="pt-BR" dirty="0"/>
          </a:p>
          <a:p>
            <a:pPr lvl="0"/>
            <a:endParaRPr lang="pt-BR" dirty="0" smtClean="0"/>
          </a:p>
          <a:p>
            <a:pPr lvl="0"/>
            <a:r>
              <a:rPr lang="pt-BR" dirty="0" smtClean="0"/>
              <a:t>A </a:t>
            </a:r>
            <a:r>
              <a:rPr lang="pt-BR" dirty="0"/>
              <a:t>formação tem também um profundo sentido espiritual. Cada seguidor de Jesus está inserido em um processo de identificação contínua com seu mestre.  Nessa caminhada busca por todos os meios </a:t>
            </a:r>
            <a:r>
              <a:rPr lang="pt-BR" dirty="0" smtClean="0"/>
              <a:t>as </a:t>
            </a:r>
            <a:r>
              <a:rPr lang="pt-BR" dirty="0"/>
              <a:t>razões dessa identificação, assim como o discernimento dos caminhos mais coerentes para essa tarefa, que faz do sujeito eclesial um peregrino na busca do Reino, que é a comunhão plena com Deus. </a:t>
            </a:r>
            <a:endParaRPr lang="pt-BR" dirty="0" smtClean="0"/>
          </a:p>
          <a:p>
            <a:pPr lvl="0"/>
            <a:endParaRPr lang="pt-BR" dirty="0"/>
          </a:p>
          <a:p>
            <a:pPr lvl="0"/>
            <a:r>
              <a:rPr lang="pt-BR" dirty="0"/>
              <a:t>A formação é uma exigência de nossa condição humana</a:t>
            </a:r>
            <a:r>
              <a:rPr lang="pt-BR" dirty="0" smtClean="0"/>
              <a:t>.</a:t>
            </a:r>
          </a:p>
          <a:p>
            <a:pPr lvl="0"/>
            <a:endParaRPr lang="pt-BR" dirty="0"/>
          </a:p>
          <a:p>
            <a:pPr lvl="0"/>
            <a:r>
              <a:rPr lang="pt-BR" dirty="0" smtClean="0"/>
              <a:t>Todos </a:t>
            </a:r>
            <a:r>
              <a:rPr lang="pt-BR" dirty="0"/>
              <a:t>convivemos com limitações. Isto exige de todo Povo de Deus, e de cada um em particular, a busca permanente da compreensão e da vivência da nossa fé. Por essa razão, é necessário encontrar, em cada contexto, os meios mais adequados de compreensão e comunicação do Evangelho, recorrendo para tanto à teologia e às diversas ciências. </a:t>
            </a:r>
            <a:endParaRPr lang="pt-BR" dirty="0" smtClean="0"/>
          </a:p>
          <a:p>
            <a:pPr lvl="0"/>
            <a:endParaRPr lang="pt-BR" dirty="0"/>
          </a:p>
          <a:p>
            <a:pPr lvl="0"/>
            <a:r>
              <a:rPr lang="pt-BR" dirty="0" smtClean="0"/>
              <a:t>As </a:t>
            </a:r>
            <a:r>
              <a:rPr lang="pt-BR" dirty="0"/>
              <a:t>mudanças rápidas e profundas pelas quais passam a sociedade e a própria Igreja exigem cuidado especial para que uma formação adequada permita que a mensagem se torne compreensível e promova o desejo de seguir o projeto de Jesus Cristo.</a:t>
            </a:r>
          </a:p>
          <a:p>
            <a:endParaRPr lang="pt-BR" dirty="0"/>
          </a:p>
        </p:txBody>
      </p:sp>
      <p:sp>
        <p:nvSpPr>
          <p:cNvPr id="3" name="Retângulo de cantos arredondados 2"/>
          <p:cNvSpPr/>
          <p:nvPr/>
        </p:nvSpPr>
        <p:spPr>
          <a:xfrm>
            <a:off x="0" y="0"/>
            <a:ext cx="3779912" cy="4046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Fundamentos da Formação</a:t>
            </a:r>
            <a:endParaRPr lang="pt-B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476672"/>
            <a:ext cx="8424936" cy="5909310"/>
          </a:xfrm>
          <a:prstGeom prst="rect">
            <a:avLst/>
          </a:prstGeom>
          <a:noFill/>
        </p:spPr>
        <p:txBody>
          <a:bodyPr wrap="square" rtlCol="0">
            <a:spAutoFit/>
          </a:bodyPr>
          <a:lstStyle/>
          <a:p>
            <a:pPr lvl="0"/>
            <a:r>
              <a:rPr lang="pt-BR" dirty="0" smtClean="0"/>
              <a:t>A </a:t>
            </a:r>
            <a:r>
              <a:rPr lang="pt-BR" dirty="0"/>
              <a:t>formação possui </a:t>
            </a:r>
            <a:r>
              <a:rPr lang="pt-BR" dirty="0" smtClean="0"/>
              <a:t>um </a:t>
            </a:r>
            <a:r>
              <a:rPr lang="pt-BR" dirty="0"/>
              <a:t>aspecto sistemático e formal como atividade planejada e executada pela e na comunidade eclesial. </a:t>
            </a:r>
            <a:endParaRPr lang="pt-BR" dirty="0" smtClean="0"/>
          </a:p>
          <a:p>
            <a:pPr lvl="0"/>
            <a:endParaRPr lang="pt-BR" dirty="0"/>
          </a:p>
          <a:p>
            <a:pPr lvl="0"/>
            <a:r>
              <a:rPr lang="pt-BR" dirty="0"/>
              <a:t>A </a:t>
            </a:r>
            <a:r>
              <a:rPr lang="pt-BR" dirty="0" smtClean="0"/>
              <a:t>formação deve </a:t>
            </a:r>
            <a:r>
              <a:rPr lang="pt-BR" dirty="0"/>
              <a:t>contribuir para que os cristãos leigos e leigas vivam o seguimento de Jesus Cristo e deem uma resposta do que significa ser cristão </a:t>
            </a:r>
            <a:r>
              <a:rPr lang="pt-BR" dirty="0" smtClean="0"/>
              <a:t>hoje.</a:t>
            </a:r>
          </a:p>
          <a:p>
            <a:pPr lvl="0"/>
            <a:endParaRPr lang="pt-BR" dirty="0" smtClean="0"/>
          </a:p>
          <a:p>
            <a:pPr lvl="0"/>
            <a:r>
              <a:rPr lang="pt-BR" dirty="0" smtClean="0"/>
              <a:t>Para </a:t>
            </a:r>
            <a:r>
              <a:rPr lang="pt-BR" dirty="0"/>
              <a:t>pensar a formação, devemos fazê-lo a partir dos sinais dos tempos, do nosso continente marcado pela cultura cristã e pela pobreza. </a:t>
            </a:r>
          </a:p>
          <a:p>
            <a:pPr lvl="0"/>
            <a:r>
              <a:rPr lang="pt-BR" dirty="0"/>
              <a:t>A formação é decisiva para a maturidade dos cristãos leigos e leigas. A formação bíblica, catequética, litúrgica, moral e espiritual é a base de todo o processo formativo. </a:t>
            </a:r>
            <a:endParaRPr lang="pt-BR" dirty="0" smtClean="0"/>
          </a:p>
          <a:p>
            <a:pPr lvl="0"/>
            <a:endParaRPr lang="pt-BR" dirty="0"/>
          </a:p>
          <a:p>
            <a:pPr lvl="0"/>
            <a:r>
              <a:rPr lang="pt-BR" dirty="0" smtClean="0"/>
              <a:t>Do </a:t>
            </a:r>
            <a:r>
              <a:rPr lang="pt-BR" dirty="0"/>
              <a:t>ponto de vista metodológico é importante contemplar a relação entre teoria e prática, a pedagogia participativa em vista do exercício da liderança, numa perspectiva de </a:t>
            </a:r>
            <a:r>
              <a:rPr lang="pt-BR" dirty="0" err="1"/>
              <a:t>inculturação</a:t>
            </a:r>
            <a:r>
              <a:rPr lang="pt-BR" dirty="0"/>
              <a:t>. </a:t>
            </a:r>
            <a:endParaRPr lang="pt-BR" dirty="0" smtClean="0"/>
          </a:p>
          <a:p>
            <a:pPr lvl="0"/>
            <a:endParaRPr lang="pt-BR" dirty="0"/>
          </a:p>
          <a:p>
            <a:pPr lvl="0"/>
            <a:r>
              <a:rPr lang="pt-BR" dirty="0" smtClean="0"/>
              <a:t>Transversalmente</a:t>
            </a:r>
            <a:r>
              <a:rPr lang="pt-BR" dirty="0"/>
              <a:t>, devem estar presentes temas como: a pessoa e a prática de Jesus Cristo, a </a:t>
            </a:r>
            <a:r>
              <a:rPr lang="pt-BR" dirty="0" err="1"/>
              <a:t>missionariedade</a:t>
            </a:r>
            <a:r>
              <a:rPr lang="pt-BR" dirty="0"/>
              <a:t> e a relação Igreja – Mundo – Reino; a Doutrina Social da Igreja; a dimensão comunitária; a opção pelos pobres; a educação para a justiça; a relação fé e política; a antropologia cristã, especialmente o relacionamento humano, a sexualidade e a afetividade humanas.</a:t>
            </a:r>
          </a:p>
          <a:p>
            <a:r>
              <a:rPr lang="pt-BR" b="1" dirty="0"/>
              <a:t> </a:t>
            </a:r>
            <a:endParaRPr lang="pt-BR" dirty="0"/>
          </a:p>
        </p:txBody>
      </p:sp>
      <p:sp>
        <p:nvSpPr>
          <p:cNvPr id="3" name="Retângulo de cantos arredondados 2"/>
          <p:cNvSpPr/>
          <p:nvPr/>
        </p:nvSpPr>
        <p:spPr>
          <a:xfrm>
            <a:off x="0" y="0"/>
            <a:ext cx="3779912" cy="4046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Princípios da Formação do Laicato</a:t>
            </a:r>
            <a:endParaRPr lang="pt-B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404664"/>
            <a:ext cx="8496944" cy="5940088"/>
          </a:xfrm>
          <a:prstGeom prst="rect">
            <a:avLst/>
          </a:prstGeom>
          <a:noFill/>
        </p:spPr>
        <p:txBody>
          <a:bodyPr wrap="square" rtlCol="0">
            <a:spAutoFit/>
          </a:bodyPr>
          <a:lstStyle/>
          <a:p>
            <a:pPr lvl="0" algn="ctr"/>
            <a:r>
              <a:rPr lang="pt-BR" sz="2000" dirty="0" smtClean="0">
                <a:latin typeface="Arial Rounded MT Bold" pitchFamily="34" charset="0"/>
              </a:rPr>
              <a:t>A Doutrina Social da Igreja é um precioso tesouro que oferece critérios e valores, respostas e rumos para as necessidades, as perguntas, e os questionamentos da ordem social, em vista do bem comum. Fundamentada nas Escrituras, nos Santos Padres, no testemunho de tantos santos e santas, no Concílio Vaticano II e, na América Latina, nas Conferências de Medellín, Puebla, Santo Domingo, Aparecida e agora na </a:t>
            </a:r>
            <a:r>
              <a:rPr lang="pt-BR" sz="2000" i="1" dirty="0" err="1" smtClean="0">
                <a:latin typeface="Arial Rounded MT Bold" pitchFamily="34" charset="0"/>
              </a:rPr>
              <a:t>Evangelii</a:t>
            </a:r>
            <a:r>
              <a:rPr lang="pt-BR" sz="2000" i="1" dirty="0" smtClean="0">
                <a:latin typeface="Arial Rounded MT Bold" pitchFamily="34" charset="0"/>
              </a:rPr>
              <a:t> </a:t>
            </a:r>
            <a:r>
              <a:rPr lang="pt-BR" sz="2000" i="1" dirty="0" err="1" smtClean="0">
                <a:latin typeface="Arial Rounded MT Bold" pitchFamily="34" charset="0"/>
              </a:rPr>
              <a:t>Gaudium</a:t>
            </a:r>
            <a:r>
              <a:rPr lang="pt-BR" sz="2000" dirty="0" smtClean="0">
                <a:latin typeface="Arial Rounded MT Bold" pitchFamily="34" charset="0"/>
              </a:rPr>
              <a:t>. Ilumina a dimensão social da fé e a implantação do Reino na sociedade. Lamentavelmente esta Doutrina é ainda muito desconhecida nos diversos setores da Igreja. Pedimos que, tanto nos Seminários, nas Faculdades de teologia, como nos cursos de formação dos leigos se dê prioridade a esta temática e se ofereça oportunidade de estudo, aprofundamento e sua aplicação nas estruturas eclesiais e sociais. Assim, oferecemos uma preciosa e concreta colaboração na formação de agentes para atuarem nos âmbitos sociais, políticos, econômicos e ecológicos, para transformação da sociedade.</a:t>
            </a:r>
          </a:p>
          <a:p>
            <a:pPr algn="ctr"/>
            <a:endParaRPr lang="pt-BR" sz="2000" dirty="0" smtClean="0">
              <a:latin typeface="Arial Rounded MT Bold" pitchFamily="34" charset="0"/>
            </a:endParaRPr>
          </a:p>
          <a:p>
            <a:pPr algn="ctr"/>
            <a:endParaRPr lang="pt-BR" sz="2000" dirty="0">
              <a:latin typeface="Arial Rounded MT Bold"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502774"/>
            <a:ext cx="9144000" cy="6740307"/>
          </a:xfrm>
          <a:prstGeom prst="rect">
            <a:avLst/>
          </a:prstGeom>
          <a:noFill/>
        </p:spPr>
        <p:txBody>
          <a:bodyPr wrap="square" rtlCol="0">
            <a:spAutoFit/>
          </a:bodyPr>
          <a:lstStyle/>
          <a:p>
            <a:pPr lvl="0"/>
            <a:r>
              <a:rPr lang="pt-BR" dirty="0" smtClean="0"/>
              <a:t>Igreja </a:t>
            </a:r>
            <a:r>
              <a:rPr lang="pt-BR" dirty="0"/>
              <a:t>em “chave de missão” significa estar a serviço do reino, em diálogo com o mundo, </a:t>
            </a:r>
            <a:r>
              <a:rPr lang="pt-BR" dirty="0" err="1"/>
              <a:t>inculturada</a:t>
            </a:r>
            <a:r>
              <a:rPr lang="pt-BR" dirty="0"/>
              <a:t> na realidade histórica, inserida na sociedade, encarnada na vida do povo. </a:t>
            </a:r>
            <a:endParaRPr lang="pt-BR" dirty="0" smtClean="0"/>
          </a:p>
          <a:p>
            <a:pPr lvl="0"/>
            <a:endParaRPr lang="pt-BR" dirty="0"/>
          </a:p>
          <a:p>
            <a:pPr lvl="0" algn="ctr"/>
            <a:r>
              <a:rPr lang="pt-BR" sz="2000" b="1" i="1" dirty="0" smtClean="0">
                <a:latin typeface="Times New Roman" pitchFamily="18" charset="0"/>
                <a:cs typeface="Times New Roman" pitchFamily="18" charset="0"/>
              </a:rPr>
              <a:t>“</a:t>
            </a:r>
            <a:r>
              <a:rPr lang="pt-BR" sz="2000" b="1" i="1" dirty="0">
                <a:latin typeface="Times New Roman" pitchFamily="18" charset="0"/>
                <a:cs typeface="Times New Roman" pitchFamily="18" charset="0"/>
              </a:rPr>
              <a:t>a Igreja é comunhão no amor” </a:t>
            </a:r>
            <a:r>
              <a:rPr lang="pt-BR" dirty="0"/>
              <a:t>(</a:t>
            </a:r>
            <a:r>
              <a:rPr lang="pt-BR" dirty="0" err="1"/>
              <a:t>DAp</a:t>
            </a:r>
            <a:r>
              <a:rPr lang="pt-BR" dirty="0"/>
              <a:t>, n. 161</a:t>
            </a:r>
            <a:r>
              <a:rPr lang="pt-BR" dirty="0" smtClean="0"/>
              <a:t>)</a:t>
            </a:r>
          </a:p>
          <a:p>
            <a:pPr lvl="0"/>
            <a:endParaRPr lang="pt-BR" dirty="0"/>
          </a:p>
          <a:p>
            <a:pPr lvl="0"/>
            <a:r>
              <a:rPr lang="pt-BR" dirty="0" smtClean="0"/>
              <a:t> </a:t>
            </a:r>
            <a:r>
              <a:rPr lang="pt-BR" dirty="0"/>
              <a:t>Ela é chamada a tornar-se cada vez mais na prática aquilo que já é na sua essência</a:t>
            </a:r>
            <a:r>
              <a:rPr lang="pt-BR" dirty="0" smtClean="0"/>
              <a:t>:</a:t>
            </a:r>
          </a:p>
          <a:p>
            <a:pPr lvl="0" algn="ctr"/>
            <a:r>
              <a:rPr lang="pt-BR" b="1" dirty="0" smtClean="0"/>
              <a:t> </a:t>
            </a:r>
            <a:r>
              <a:rPr lang="pt-BR" b="1" dirty="0"/>
              <a:t>comunidade missionária. Comunidade que reflete na terra o amor e a comunhão das pessoas da Santíssima Trindade. </a:t>
            </a:r>
            <a:endParaRPr lang="pt-BR" b="1" dirty="0" smtClean="0"/>
          </a:p>
          <a:p>
            <a:pPr lvl="0"/>
            <a:endParaRPr lang="pt-BR" dirty="0"/>
          </a:p>
          <a:p>
            <a:pPr lvl="1">
              <a:buFont typeface="Wingdings" pitchFamily="2" charset="2"/>
              <a:buChar char="q"/>
            </a:pPr>
            <a:r>
              <a:rPr lang="pt-BR" dirty="0" smtClean="0"/>
              <a:t>O </a:t>
            </a:r>
            <a:r>
              <a:rPr lang="pt-BR" dirty="0"/>
              <a:t>Papa Francisco quer uma Igreja de portas </a:t>
            </a:r>
            <a:r>
              <a:rPr lang="pt-BR" dirty="0" smtClean="0"/>
              <a:t>abertas. </a:t>
            </a:r>
          </a:p>
          <a:p>
            <a:pPr lvl="1">
              <a:buFont typeface="Wingdings" pitchFamily="2" charset="2"/>
              <a:buChar char="q"/>
            </a:pPr>
            <a:r>
              <a:rPr lang="pt-BR" dirty="0" smtClean="0"/>
              <a:t>Mais </a:t>
            </a:r>
            <a:r>
              <a:rPr lang="pt-BR" dirty="0"/>
              <a:t>forte no querigma do que no legalismo; </a:t>
            </a:r>
            <a:endParaRPr lang="pt-BR" dirty="0" smtClean="0"/>
          </a:p>
          <a:p>
            <a:pPr lvl="1">
              <a:buFont typeface="Wingdings" pitchFamily="2" charset="2"/>
              <a:buChar char="q"/>
            </a:pPr>
            <a:r>
              <a:rPr lang="pt-BR" dirty="0" smtClean="0"/>
              <a:t>Igreja </a:t>
            </a:r>
            <a:r>
              <a:rPr lang="pt-BR" dirty="0"/>
              <a:t>da misericórdia mais do que da severidade; </a:t>
            </a:r>
            <a:endParaRPr lang="pt-BR" dirty="0" smtClean="0"/>
          </a:p>
          <a:p>
            <a:pPr lvl="1">
              <a:buFont typeface="Wingdings" pitchFamily="2" charset="2"/>
              <a:buChar char="q"/>
            </a:pPr>
            <a:r>
              <a:rPr lang="pt-BR" dirty="0" smtClean="0"/>
              <a:t>Igreja </a:t>
            </a:r>
            <a:r>
              <a:rPr lang="pt-BR" dirty="0"/>
              <a:t>que “não cresce por proselitismo, mas, por atração” (</a:t>
            </a:r>
            <a:r>
              <a:rPr lang="pt-BR" i="1" dirty="0"/>
              <a:t>Bento </a:t>
            </a:r>
            <a:r>
              <a:rPr lang="pt-BR" i="1" dirty="0" smtClean="0"/>
              <a:t>XVI)</a:t>
            </a:r>
            <a:r>
              <a:rPr lang="pt-BR" i="1" dirty="0" err="1" smtClean="0"/>
              <a:t>D.I.</a:t>
            </a:r>
            <a:r>
              <a:rPr lang="pt-BR" i="1" dirty="0" smtClean="0"/>
              <a:t> de Ap. </a:t>
            </a:r>
          </a:p>
          <a:p>
            <a:pPr lvl="0"/>
            <a:endParaRPr lang="pt-BR" dirty="0" smtClean="0"/>
          </a:p>
          <a:p>
            <a:pPr lvl="0" algn="ctr"/>
            <a:r>
              <a:rPr lang="pt-BR" dirty="0" smtClean="0"/>
              <a:t>‘</a:t>
            </a:r>
            <a:r>
              <a:rPr lang="pt-BR" b="1" i="1" dirty="0">
                <a:latin typeface="Times New Roman" pitchFamily="18" charset="0"/>
                <a:cs typeface="Times New Roman" pitchFamily="18" charset="0"/>
              </a:rPr>
              <a:t>Ao início do ser cristão, não há uma decisão ética ou uma grande ideia, mas o encontro com um acontecimento, com uma Pessoa que dá à vida um novo horizonte e, desta forma, um rumo decisivo’” </a:t>
            </a:r>
            <a:r>
              <a:rPr lang="pt-BR" dirty="0"/>
              <a:t>(EG, n. 7; DCE, n. 1).</a:t>
            </a:r>
          </a:p>
          <a:p>
            <a:pPr lvl="0"/>
            <a:endParaRPr lang="pt-BR" dirty="0" smtClean="0"/>
          </a:p>
          <a:p>
            <a:pPr lvl="0"/>
            <a:r>
              <a:rPr lang="pt-BR" dirty="0" smtClean="0"/>
              <a:t>Motivados </a:t>
            </a:r>
            <a:r>
              <a:rPr lang="pt-BR" dirty="0"/>
              <a:t>pelas orientações do Papa Francisco que convoca para uma </a:t>
            </a:r>
            <a:r>
              <a:rPr lang="pt-BR" dirty="0">
                <a:latin typeface="Arial Black" pitchFamily="34" charset="0"/>
              </a:rPr>
              <a:t>“Igreja em saída</a:t>
            </a:r>
            <a:r>
              <a:rPr lang="pt-BR" dirty="0"/>
              <a:t>”, os cristãos leigos evangelizarão com ardor, dinamismo, ousadia, criatividade, coragem e alegria. Não terão medo de se sujar com a lama da estrada. Antes, terão medo de ficar fechados nas estruturas que criamos. </a:t>
            </a:r>
          </a:p>
          <a:p>
            <a:pPr lvl="0"/>
            <a:r>
              <a:rPr lang="pt-BR" dirty="0"/>
              <a:t> </a:t>
            </a:r>
          </a:p>
          <a:p>
            <a:endParaRPr lang="pt-BR" dirty="0"/>
          </a:p>
        </p:txBody>
      </p:sp>
      <p:sp>
        <p:nvSpPr>
          <p:cNvPr id="3" name="Retângulo de cantos arredondados 2"/>
          <p:cNvSpPr/>
          <p:nvPr/>
        </p:nvSpPr>
        <p:spPr>
          <a:xfrm>
            <a:off x="539552" y="0"/>
            <a:ext cx="7056784" cy="47667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2800" b="1" dirty="0" smtClean="0"/>
              <a:t>Igreja, comunidade missionária  </a:t>
            </a:r>
            <a:endParaRPr lang="pt-BR" sz="28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332656"/>
            <a:ext cx="8424936" cy="6832640"/>
          </a:xfrm>
          <a:prstGeom prst="rect">
            <a:avLst/>
          </a:prstGeom>
          <a:noFill/>
        </p:spPr>
        <p:txBody>
          <a:bodyPr wrap="square" rtlCol="0">
            <a:spAutoFit/>
          </a:bodyPr>
          <a:lstStyle/>
          <a:p>
            <a:pPr lvl="0"/>
            <a:r>
              <a:rPr lang="pt-BR" dirty="0" smtClean="0"/>
              <a:t>A formação integral é fundamental para que os cristãos leigos e leigas cresçam na fé e no testemunho, sejam fermento do Evangelho na sociedade e, como pessoas novas (</a:t>
            </a:r>
            <a:r>
              <a:rPr lang="pt-BR" dirty="0" err="1" smtClean="0"/>
              <a:t>Ef</a:t>
            </a:r>
            <a:r>
              <a:rPr lang="pt-BR" dirty="0" smtClean="0"/>
              <a:t> 4,24), contribuam significativamente, neste momento de mudança de época, para o novo que está surgindo. </a:t>
            </a:r>
          </a:p>
          <a:p>
            <a:pPr lvl="0"/>
            <a:endParaRPr lang="pt-BR" dirty="0"/>
          </a:p>
          <a:p>
            <a:pPr lvl="0"/>
            <a:r>
              <a:rPr lang="pt-BR" dirty="0" smtClean="0"/>
              <a:t>Fundamentada na Palavra de Deus e nos documentos do Magistério da Igreja, a formação do laicato católico terá as seguintes características:</a:t>
            </a:r>
          </a:p>
          <a:p>
            <a:pPr lvl="0"/>
            <a:endParaRPr lang="pt-BR" dirty="0" smtClean="0"/>
          </a:p>
          <a:p>
            <a:pPr lvl="0"/>
            <a:r>
              <a:rPr lang="pt-BR" b="1" dirty="0" smtClean="0"/>
              <a:t>	</a:t>
            </a:r>
            <a:r>
              <a:rPr lang="pt-BR" sz="2000" b="1" u="sng" dirty="0" err="1" smtClean="0">
                <a:solidFill>
                  <a:srgbClr val="00B050"/>
                </a:solidFill>
              </a:rPr>
              <a:t>Mistagógica</a:t>
            </a:r>
            <a:r>
              <a:rPr lang="pt-BR" b="1" dirty="0" smtClean="0"/>
              <a:t>, </a:t>
            </a:r>
            <a:r>
              <a:rPr lang="pt-BR" dirty="0" smtClean="0"/>
              <a:t>relacionada com a catequese, a liturgia e a vida</a:t>
            </a:r>
          </a:p>
          <a:p>
            <a:pPr lvl="0"/>
            <a:r>
              <a:rPr lang="pt-BR" b="1" i="1" dirty="0" smtClean="0"/>
              <a:t>Integral</a:t>
            </a:r>
            <a:r>
              <a:rPr lang="pt-BR" b="1" dirty="0" smtClean="0"/>
              <a:t>, </a:t>
            </a:r>
            <a:r>
              <a:rPr lang="pt-BR" dirty="0" smtClean="0"/>
              <a:t>para responder aos aspectos da fé, da razão, da emoção e da espiritualidade;</a:t>
            </a:r>
          </a:p>
          <a:p>
            <a:pPr lvl="0"/>
            <a:r>
              <a:rPr lang="pt-BR" b="1" dirty="0" smtClean="0"/>
              <a:t>	</a:t>
            </a:r>
            <a:r>
              <a:rPr lang="pt-BR" sz="2000" b="1" u="sng" dirty="0" smtClean="0">
                <a:solidFill>
                  <a:srgbClr val="00B050"/>
                </a:solidFill>
              </a:rPr>
              <a:t>Missionária e </a:t>
            </a:r>
            <a:r>
              <a:rPr lang="pt-BR" sz="2000" b="1" u="sng" dirty="0" err="1" smtClean="0">
                <a:solidFill>
                  <a:srgbClr val="00B050"/>
                </a:solidFill>
              </a:rPr>
              <a:t>inculturada</a:t>
            </a:r>
            <a:r>
              <a:rPr lang="pt-BR" b="1" dirty="0" smtClean="0"/>
              <a:t>, </a:t>
            </a:r>
            <a:r>
              <a:rPr lang="pt-BR" dirty="0" smtClean="0"/>
              <a:t>a fim de que os cristãos leigos possam ir ao encontro dos demais em suas realidades;</a:t>
            </a:r>
          </a:p>
          <a:p>
            <a:pPr lvl="0"/>
            <a:r>
              <a:rPr lang="pt-BR" b="1" i="1" dirty="0" smtClean="0"/>
              <a:t>	</a:t>
            </a:r>
            <a:r>
              <a:rPr lang="pt-BR" sz="2000" b="1" i="1" u="sng" dirty="0" smtClean="0">
                <a:solidFill>
                  <a:srgbClr val="00B050"/>
                </a:solidFill>
              </a:rPr>
              <a:t>Articuladora</a:t>
            </a:r>
            <a:r>
              <a:rPr lang="pt-BR" b="1" dirty="0" smtClean="0"/>
              <a:t>, </a:t>
            </a:r>
            <a:r>
              <a:rPr lang="pt-BR" dirty="0" smtClean="0"/>
              <a:t>de modo a superar as dicotomias entre fé e vida, Igreja e mundo, clero e leigo;</a:t>
            </a:r>
          </a:p>
          <a:p>
            <a:pPr lvl="0"/>
            <a:r>
              <a:rPr lang="pt-BR" b="1" i="1" dirty="0" smtClean="0"/>
              <a:t>	</a:t>
            </a:r>
            <a:r>
              <a:rPr lang="pt-BR" sz="2000" b="1" i="1" u="sng" dirty="0" smtClean="0">
                <a:solidFill>
                  <a:srgbClr val="00B050"/>
                </a:solidFill>
              </a:rPr>
              <a:t>Prática</a:t>
            </a:r>
            <a:r>
              <a:rPr lang="pt-BR" b="1" u="sng" dirty="0" smtClean="0"/>
              <a:t>,</a:t>
            </a:r>
            <a:r>
              <a:rPr lang="pt-BR" b="1" dirty="0" smtClean="0"/>
              <a:t> </a:t>
            </a:r>
            <a:r>
              <a:rPr lang="pt-BR" dirty="0" smtClean="0"/>
              <a:t>de forma tal que o cristão leigo e a cristã leiga se insiram na realidade da sociedade, a seu modo e com sua disponibilidade</a:t>
            </a:r>
          </a:p>
          <a:p>
            <a:pPr lvl="0"/>
            <a:r>
              <a:rPr lang="pt-BR" b="1" i="1" dirty="0" smtClean="0"/>
              <a:t>	</a:t>
            </a:r>
            <a:r>
              <a:rPr lang="pt-BR" b="1" i="1" u="sng" dirty="0" smtClean="0">
                <a:solidFill>
                  <a:srgbClr val="00B050"/>
                </a:solidFill>
              </a:rPr>
              <a:t>Dialogante</a:t>
            </a:r>
            <a:r>
              <a:rPr lang="pt-BR" b="1" dirty="0" smtClean="0">
                <a:solidFill>
                  <a:srgbClr val="00B050"/>
                </a:solidFill>
              </a:rPr>
              <a:t>, </a:t>
            </a:r>
            <a:r>
              <a:rPr lang="pt-BR" dirty="0" smtClean="0"/>
              <a:t>contribuindo com a relação sempre mais madura e respeitosa entre os sujeitos eclesiais</a:t>
            </a:r>
          </a:p>
          <a:p>
            <a:pPr lvl="0"/>
            <a:r>
              <a:rPr lang="pt-BR" b="1" i="1" dirty="0" smtClean="0"/>
              <a:t>	</a:t>
            </a:r>
            <a:r>
              <a:rPr lang="pt-BR" b="1" i="1" u="sng" dirty="0" smtClean="0">
                <a:solidFill>
                  <a:srgbClr val="00B050"/>
                </a:solidFill>
              </a:rPr>
              <a:t>Específica</a:t>
            </a:r>
            <a:r>
              <a:rPr lang="pt-BR" b="1" u="sng" dirty="0" smtClean="0">
                <a:solidFill>
                  <a:srgbClr val="00B050"/>
                </a:solidFill>
              </a:rPr>
              <a:t>, </a:t>
            </a:r>
            <a:r>
              <a:rPr lang="pt-BR" dirty="0" smtClean="0"/>
              <a:t>de modo que atenda às necessidades dos sujeitos eclesiais envolvidos</a:t>
            </a:r>
          </a:p>
          <a:p>
            <a:pPr lvl="0"/>
            <a:r>
              <a:rPr lang="pt-BR" b="1" i="1" dirty="0" smtClean="0"/>
              <a:t>	</a:t>
            </a:r>
            <a:r>
              <a:rPr lang="pt-BR" b="1" i="1" u="sng" dirty="0" smtClean="0">
                <a:solidFill>
                  <a:srgbClr val="00B050"/>
                </a:solidFill>
              </a:rPr>
              <a:t>Permanente e atualizada</a:t>
            </a:r>
            <a:r>
              <a:rPr lang="pt-BR" dirty="0" smtClean="0"/>
              <a:t>, capaz de responder aos desafios advindos da realidade global e local, levando sempre em conta a Doutrina Social da Igreja;</a:t>
            </a:r>
          </a:p>
          <a:p>
            <a:pPr lvl="0"/>
            <a:r>
              <a:rPr lang="pt-BR" b="1" i="1" dirty="0" smtClean="0"/>
              <a:t>	</a:t>
            </a:r>
            <a:r>
              <a:rPr lang="pt-BR" b="1" i="1" u="sng" dirty="0" smtClean="0">
                <a:solidFill>
                  <a:srgbClr val="00B050"/>
                </a:solidFill>
              </a:rPr>
              <a:t>Planejada</a:t>
            </a:r>
            <a:r>
              <a:rPr lang="pt-BR" b="1" dirty="0" smtClean="0"/>
              <a:t>, </a:t>
            </a:r>
            <a:r>
              <a:rPr lang="pt-BR" dirty="0" smtClean="0"/>
              <a:t>pedagogicamente organizada</a:t>
            </a:r>
          </a:p>
          <a:p>
            <a:endParaRPr lang="pt-BR" dirty="0"/>
          </a:p>
        </p:txBody>
      </p:sp>
      <p:sp>
        <p:nvSpPr>
          <p:cNvPr id="3" name="Seta para a direita 2"/>
          <p:cNvSpPr/>
          <p:nvPr/>
        </p:nvSpPr>
        <p:spPr>
          <a:xfrm>
            <a:off x="251520" y="2492896"/>
            <a:ext cx="792088" cy="288032"/>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Seta para a direita 3"/>
          <p:cNvSpPr/>
          <p:nvPr/>
        </p:nvSpPr>
        <p:spPr>
          <a:xfrm>
            <a:off x="251520" y="3140968"/>
            <a:ext cx="792088" cy="288032"/>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Seta para a direita 4"/>
          <p:cNvSpPr/>
          <p:nvPr/>
        </p:nvSpPr>
        <p:spPr>
          <a:xfrm>
            <a:off x="251520" y="3789040"/>
            <a:ext cx="792088" cy="288032"/>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a direita 5"/>
          <p:cNvSpPr/>
          <p:nvPr/>
        </p:nvSpPr>
        <p:spPr>
          <a:xfrm>
            <a:off x="251520" y="4365104"/>
            <a:ext cx="792088" cy="288032"/>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Seta para a direita 6"/>
          <p:cNvSpPr/>
          <p:nvPr/>
        </p:nvSpPr>
        <p:spPr>
          <a:xfrm>
            <a:off x="251520" y="4869160"/>
            <a:ext cx="792088" cy="288032"/>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Seta para a direita 7"/>
          <p:cNvSpPr/>
          <p:nvPr/>
        </p:nvSpPr>
        <p:spPr>
          <a:xfrm>
            <a:off x="251520" y="5373216"/>
            <a:ext cx="792088" cy="288032"/>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Seta para a direita 8"/>
          <p:cNvSpPr/>
          <p:nvPr/>
        </p:nvSpPr>
        <p:spPr>
          <a:xfrm>
            <a:off x="251520" y="5949280"/>
            <a:ext cx="792088" cy="288032"/>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Seta para a direita 9"/>
          <p:cNvSpPr/>
          <p:nvPr/>
        </p:nvSpPr>
        <p:spPr>
          <a:xfrm>
            <a:off x="251520" y="6569968"/>
            <a:ext cx="792088" cy="288032"/>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404664"/>
            <a:ext cx="8568952" cy="6447919"/>
          </a:xfrm>
          <a:prstGeom prst="rect">
            <a:avLst/>
          </a:prstGeom>
          <a:noFill/>
        </p:spPr>
        <p:txBody>
          <a:bodyPr wrap="square" rtlCol="0">
            <a:spAutoFit/>
          </a:bodyPr>
          <a:lstStyle/>
          <a:p>
            <a:pPr lvl="0"/>
            <a:r>
              <a:rPr lang="pt-BR" dirty="0" smtClean="0"/>
              <a:t>O Documento de Aparecida ressalta que em cada diocese haja um projeto de formação do laicato. Um projeto que seja orgânico e envolva todas as forças vivas da Igreja particular, contando para tanto com uma equipe de formação convenientemente preparada(</a:t>
            </a:r>
            <a:r>
              <a:rPr lang="pt-BR" sz="1400" dirty="0" err="1" smtClean="0"/>
              <a:t>DAp</a:t>
            </a:r>
            <a:r>
              <a:rPr lang="pt-BR" sz="1400" dirty="0" smtClean="0"/>
              <a:t>, 281). </a:t>
            </a:r>
            <a:endParaRPr lang="pt-BR" dirty="0" smtClean="0"/>
          </a:p>
          <a:p>
            <a:pPr lvl="0"/>
            <a:endParaRPr lang="pt-BR" dirty="0" smtClean="0"/>
          </a:p>
          <a:p>
            <a:pPr lvl="0" algn="ctr"/>
            <a:r>
              <a:rPr lang="pt-BR" b="1" i="1" dirty="0" smtClean="0">
                <a:latin typeface="Times New Roman" pitchFamily="18" charset="0"/>
                <a:cs typeface="Times New Roman" pitchFamily="18" charset="0"/>
              </a:rPr>
              <a:t>“A formação dos leigos e leigas precisa ser uma das prioridades da Igreja Particular</a:t>
            </a:r>
            <a:r>
              <a:rPr lang="pt-BR" dirty="0" smtClean="0"/>
              <a:t>” (</a:t>
            </a:r>
            <a:r>
              <a:rPr lang="pt-BR" dirty="0" err="1" smtClean="0"/>
              <a:t>Doc</a:t>
            </a:r>
            <a:r>
              <a:rPr lang="pt-BR" dirty="0" smtClean="0"/>
              <a:t>. 102, n. 92). </a:t>
            </a:r>
          </a:p>
          <a:p>
            <a:pPr lvl="0"/>
            <a:endParaRPr lang="pt-BR" dirty="0"/>
          </a:p>
          <a:p>
            <a:pPr lvl="0"/>
            <a:r>
              <a:rPr lang="pt-BR" dirty="0" smtClean="0"/>
              <a:t>Para isto, é indispensável um projeto diocesano de formação que contemple: </a:t>
            </a:r>
          </a:p>
          <a:p>
            <a:pPr lvl="1">
              <a:spcAft>
                <a:spcPts val="600"/>
              </a:spcAft>
              <a:buFont typeface="Wingdings" pitchFamily="2" charset="2"/>
              <a:buChar char="§"/>
            </a:pPr>
            <a:r>
              <a:rPr lang="pt-BR" b="1" dirty="0" smtClean="0">
                <a:solidFill>
                  <a:srgbClr val="C00000"/>
                </a:solidFill>
                <a:latin typeface="Arial Rounded MT Bold" pitchFamily="34" charset="0"/>
                <a:cs typeface="Arial" pitchFamily="34" charset="0"/>
              </a:rPr>
              <a:t>objetivos, diretrizes, prioridades, atividades, lugares e  meios, articulando-os  com o plano de pastoral;</a:t>
            </a:r>
          </a:p>
          <a:p>
            <a:pPr lvl="2">
              <a:spcAft>
                <a:spcPts val="600"/>
              </a:spcAft>
              <a:buFont typeface="Wingdings" pitchFamily="2" charset="2"/>
              <a:buChar char="§"/>
            </a:pPr>
            <a:r>
              <a:rPr lang="pt-BR" b="1" dirty="0" smtClean="0">
                <a:solidFill>
                  <a:srgbClr val="FF0000"/>
                </a:solidFill>
                <a:latin typeface="Arial Rounded MT Bold" pitchFamily="34" charset="0"/>
                <a:cs typeface="Arial" pitchFamily="34" charset="0"/>
              </a:rPr>
              <a:t>formação básica de todos os membros da comunidade; </a:t>
            </a:r>
          </a:p>
          <a:p>
            <a:pPr lvl="1">
              <a:spcAft>
                <a:spcPts val="600"/>
              </a:spcAft>
              <a:buFont typeface="Wingdings" pitchFamily="2" charset="2"/>
              <a:buChar char="§"/>
            </a:pPr>
            <a:r>
              <a:rPr lang="pt-BR" b="1" dirty="0">
                <a:solidFill>
                  <a:srgbClr val="92D050"/>
                </a:solidFill>
                <a:latin typeface="Arial Rounded MT Bold" pitchFamily="34" charset="0"/>
                <a:cs typeface="Arial" pitchFamily="34" charset="0"/>
              </a:rPr>
              <a:t>f</a:t>
            </a:r>
            <a:r>
              <a:rPr lang="pt-BR" b="1" dirty="0" smtClean="0">
                <a:solidFill>
                  <a:srgbClr val="92D050"/>
                </a:solidFill>
                <a:latin typeface="Arial Rounded MT Bold" pitchFamily="34" charset="0"/>
                <a:cs typeface="Arial" pitchFamily="34" charset="0"/>
              </a:rPr>
              <a:t>ormação específica, conforme os vários campos de missão, especialmente de quem atua na sociedade e dos formadores;</a:t>
            </a:r>
          </a:p>
          <a:p>
            <a:pPr lvl="2">
              <a:spcAft>
                <a:spcPts val="600"/>
              </a:spcAft>
              <a:buFont typeface="Wingdings" pitchFamily="2" charset="2"/>
              <a:buChar char="§"/>
            </a:pPr>
            <a:r>
              <a:rPr lang="pt-BR" b="1" dirty="0" smtClean="0">
                <a:solidFill>
                  <a:srgbClr val="00B0F0"/>
                </a:solidFill>
                <a:latin typeface="Arial Rounded MT Bold" pitchFamily="34" charset="0"/>
                <a:cs typeface="Arial" pitchFamily="34" charset="0"/>
              </a:rPr>
              <a:t>aprimoramento bíblico-teológico;</a:t>
            </a:r>
          </a:p>
          <a:p>
            <a:pPr lvl="1">
              <a:spcAft>
                <a:spcPts val="600"/>
              </a:spcAft>
              <a:buFont typeface="Wingdings" pitchFamily="2" charset="2"/>
              <a:buChar char="§"/>
            </a:pPr>
            <a:r>
              <a:rPr lang="pt-BR" b="1" dirty="0" smtClean="0">
                <a:solidFill>
                  <a:srgbClr val="00B050"/>
                </a:solidFill>
                <a:latin typeface="Arial Rounded MT Bold" pitchFamily="34" charset="0"/>
                <a:cs typeface="Arial" pitchFamily="34" charset="0"/>
              </a:rPr>
              <a:t>presença de cristãos leigos e leigas, na coordenação, e execução do projeto; </a:t>
            </a:r>
          </a:p>
          <a:p>
            <a:pPr lvl="2">
              <a:spcAft>
                <a:spcPts val="600"/>
              </a:spcAft>
              <a:buFont typeface="Wingdings" pitchFamily="2" charset="2"/>
              <a:buChar char="§"/>
            </a:pPr>
            <a:r>
              <a:rPr lang="pt-BR" b="1" dirty="0" smtClean="0">
                <a:solidFill>
                  <a:srgbClr val="7030A0"/>
                </a:solidFill>
                <a:latin typeface="Arial Rounded MT Bold" pitchFamily="34" charset="0"/>
                <a:cs typeface="Arial" pitchFamily="34" charset="0"/>
              </a:rPr>
              <a:t>diálogo com as diferentes formas organizativas dos cristãos leigos e leigas presentes nas dioceses sobre o seu processo formativo.</a:t>
            </a:r>
          </a:p>
          <a:p>
            <a:pPr lvl="1">
              <a:spcAft>
                <a:spcPts val="600"/>
              </a:spcAft>
              <a:buFont typeface="Wingdings" pitchFamily="2" charset="2"/>
              <a:buChar char="§"/>
            </a:pPr>
            <a:r>
              <a:rPr lang="pt-BR" b="1" dirty="0" smtClean="0">
                <a:latin typeface="Arial Rounded MT Bold" pitchFamily="34" charset="0"/>
                <a:cs typeface="Arial" pitchFamily="34" charset="0"/>
              </a:rPr>
              <a:t>união entre fé, vida e liturgia para a autenticidade da vida comunitária e testemunho evangélico na transformação da sociedade. </a:t>
            </a:r>
          </a:p>
          <a:p>
            <a:pPr>
              <a:spcAft>
                <a:spcPts val="600"/>
              </a:spcAft>
            </a:pPr>
            <a:endParaRPr lang="pt-BR" dirty="0"/>
          </a:p>
        </p:txBody>
      </p:sp>
      <p:sp>
        <p:nvSpPr>
          <p:cNvPr id="3" name="Retângulo de cantos arredondados 2"/>
          <p:cNvSpPr/>
          <p:nvPr/>
        </p:nvSpPr>
        <p:spPr>
          <a:xfrm>
            <a:off x="0" y="0"/>
            <a:ext cx="3779912" cy="4046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Projeto Diocesano de Formação</a:t>
            </a:r>
            <a:endParaRPr lang="pt-B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755576" y="116632"/>
            <a:ext cx="7128792"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Ação transformadora dos cristãos  leigos e </a:t>
            </a:r>
            <a:r>
              <a:rPr lang="pt-BR" sz="3600" dirty="0"/>
              <a:t>l</a:t>
            </a:r>
            <a:r>
              <a:rPr lang="pt-BR" sz="3600" dirty="0" smtClean="0"/>
              <a:t>eigas no mundo</a:t>
            </a:r>
            <a:endParaRPr lang="pt-BR" sz="3600" dirty="0"/>
          </a:p>
        </p:txBody>
      </p:sp>
      <p:sp>
        <p:nvSpPr>
          <p:cNvPr id="3" name="CaixaDeTexto 2"/>
          <p:cNvSpPr txBox="1"/>
          <p:nvPr/>
        </p:nvSpPr>
        <p:spPr>
          <a:xfrm>
            <a:off x="251520" y="1484784"/>
            <a:ext cx="8424936" cy="4247317"/>
          </a:xfrm>
          <a:prstGeom prst="rect">
            <a:avLst/>
          </a:prstGeom>
          <a:noFill/>
        </p:spPr>
        <p:txBody>
          <a:bodyPr wrap="square" rtlCol="0">
            <a:spAutoFit/>
          </a:bodyPr>
          <a:lstStyle/>
          <a:p>
            <a:pPr lvl="0"/>
            <a:r>
              <a:rPr lang="pt-BR" dirty="0" smtClean="0"/>
              <a:t>O significado da relação entre a Igreja e o mundo vem de uma grandeza maior que é o Reino de Deus, do qual a Igreja é germe e início, sinal e instrumento (LG, n. 5). </a:t>
            </a:r>
          </a:p>
          <a:p>
            <a:pPr lvl="0"/>
            <a:r>
              <a:rPr lang="pt-BR" dirty="0" smtClean="0"/>
              <a:t>O Reino de Deus é dom e missão. </a:t>
            </a:r>
          </a:p>
          <a:p>
            <a:pPr lvl="0"/>
            <a:r>
              <a:rPr lang="pt-BR" dirty="0" smtClean="0"/>
              <a:t>Como dom deve ser acolhido e como missão deve ser buscado, testemunhado e anunciado. </a:t>
            </a:r>
          </a:p>
          <a:p>
            <a:pPr lvl="0"/>
            <a:r>
              <a:rPr lang="pt-BR" dirty="0" smtClean="0"/>
              <a:t>Para essa missão a Igreja contribui em comunhão com todos os homens e mulheres que buscam construir uma sociedade justa e fraterna.</a:t>
            </a:r>
          </a:p>
          <a:p>
            <a:pPr lvl="0"/>
            <a:endParaRPr lang="pt-BR" dirty="0" smtClean="0"/>
          </a:p>
          <a:p>
            <a:pPr lvl="0"/>
            <a:r>
              <a:rPr lang="pt-BR" dirty="0" smtClean="0"/>
              <a:t>A Igreja é chamada a ser sinal e promotora do Reino de Deus. Dessa convicção ela se nutre e nessa direção se organiza em suas estruturas, funções e serviços. </a:t>
            </a:r>
          </a:p>
          <a:p>
            <a:pPr lvl="0"/>
            <a:endParaRPr lang="pt-BR" dirty="0" smtClean="0"/>
          </a:p>
          <a:p>
            <a:r>
              <a:rPr lang="pt-BR" dirty="0" smtClean="0"/>
              <a:t>Como membros da Igreja e verdadeiros sujeitos eclesiais, os cristãos leigos e leigas, a partir de sua conversão pessoal, tornam-se agentes transformadores da realidade.</a:t>
            </a:r>
          </a:p>
          <a:p>
            <a:pPr lvl="0"/>
            <a:endParaRPr lang="pt-BR" dirty="0" smtClean="0"/>
          </a:p>
          <a:p>
            <a:endParaRPr lang="pt-B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764704"/>
            <a:ext cx="8424936" cy="5355312"/>
          </a:xfrm>
          <a:prstGeom prst="rect">
            <a:avLst/>
          </a:prstGeom>
          <a:noFill/>
        </p:spPr>
        <p:txBody>
          <a:bodyPr wrap="square" rtlCol="0">
            <a:spAutoFit/>
          </a:bodyPr>
          <a:lstStyle/>
          <a:p>
            <a:pPr lvl="0"/>
            <a:r>
              <a:rPr lang="pt-BR" dirty="0" smtClean="0"/>
              <a:t>O </a:t>
            </a:r>
            <a:r>
              <a:rPr lang="pt-BR" i="1" dirty="0" smtClean="0"/>
              <a:t>testemunho</a:t>
            </a:r>
            <a:r>
              <a:rPr lang="pt-BR" dirty="0" smtClean="0"/>
              <a:t>, como presença que anuncia Jesus Cristo;</a:t>
            </a:r>
          </a:p>
          <a:p>
            <a:pPr lvl="0"/>
            <a:endParaRPr lang="pt-BR" dirty="0" smtClean="0"/>
          </a:p>
          <a:p>
            <a:pPr lvl="0"/>
            <a:r>
              <a:rPr lang="pt-BR" dirty="0" smtClean="0"/>
              <a:t>A </a:t>
            </a:r>
            <a:r>
              <a:rPr lang="pt-BR" i="1" dirty="0" smtClean="0"/>
              <a:t>ética e a competência</a:t>
            </a:r>
            <a:r>
              <a:rPr lang="pt-BR" dirty="0" smtClean="0"/>
              <a:t>, no exercício de sua própria atividade profissional;</a:t>
            </a:r>
          </a:p>
          <a:p>
            <a:pPr lvl="0"/>
            <a:endParaRPr lang="pt-BR" dirty="0" smtClean="0"/>
          </a:p>
          <a:p>
            <a:pPr lvl="0"/>
            <a:r>
              <a:rPr lang="pt-BR" dirty="0" smtClean="0"/>
              <a:t>O </a:t>
            </a:r>
            <a:r>
              <a:rPr lang="pt-BR" i="1" dirty="0" smtClean="0"/>
              <a:t>anúncio </a:t>
            </a:r>
            <a:r>
              <a:rPr lang="pt-BR" i="1" dirty="0" err="1" smtClean="0"/>
              <a:t>querigmático</a:t>
            </a:r>
            <a:r>
              <a:rPr lang="pt-BR" dirty="0" smtClean="0"/>
              <a:t>, nos diversos encontros pessoais;</a:t>
            </a:r>
          </a:p>
          <a:p>
            <a:pPr lvl="0"/>
            <a:endParaRPr lang="pt-BR" dirty="0" smtClean="0"/>
          </a:p>
          <a:p>
            <a:pPr lvl="0"/>
            <a:r>
              <a:rPr lang="pt-BR" dirty="0" smtClean="0"/>
              <a:t>Os </a:t>
            </a:r>
            <a:r>
              <a:rPr lang="pt-BR" i="1" dirty="0" smtClean="0"/>
              <a:t>serviços, pastorais, ministérios</a:t>
            </a:r>
            <a:r>
              <a:rPr lang="pt-BR" dirty="0" smtClean="0"/>
              <a:t> e outras expressões organizadas pela própria Igreja</a:t>
            </a:r>
          </a:p>
          <a:p>
            <a:pPr lvl="0"/>
            <a:endParaRPr lang="pt-BR" dirty="0" smtClean="0"/>
          </a:p>
          <a:p>
            <a:pPr lvl="0"/>
            <a:r>
              <a:rPr lang="pt-BR" dirty="0" smtClean="0"/>
              <a:t>A </a:t>
            </a:r>
            <a:r>
              <a:rPr lang="pt-BR" i="1" dirty="0" smtClean="0"/>
              <a:t>inserção na vida social</a:t>
            </a:r>
            <a:r>
              <a:rPr lang="pt-BR" dirty="0" smtClean="0"/>
              <a:t>, através das pastorais sociais;</a:t>
            </a:r>
          </a:p>
          <a:p>
            <a:pPr lvl="0"/>
            <a:endParaRPr lang="pt-BR" dirty="0" smtClean="0"/>
          </a:p>
          <a:p>
            <a:pPr lvl="0"/>
            <a:r>
              <a:rPr lang="pt-BR" dirty="0" smtClean="0"/>
              <a:t>Os </a:t>
            </a:r>
            <a:r>
              <a:rPr lang="pt-BR" i="1" dirty="0" smtClean="0"/>
              <a:t>meios de organização e atuação na vida cultural e política</a:t>
            </a:r>
            <a:r>
              <a:rPr lang="pt-BR" dirty="0" smtClean="0"/>
              <a:t>.</a:t>
            </a:r>
          </a:p>
          <a:p>
            <a:pPr lvl="0"/>
            <a:endParaRPr lang="pt-BR" dirty="0" smtClean="0"/>
          </a:p>
          <a:p>
            <a:pPr lvl="0"/>
            <a:r>
              <a:rPr lang="pt-BR" dirty="0" smtClean="0"/>
              <a:t>É necessário que o cristão saiba discernir as condições em que se encontra e a busca dos meios mais coerentes e eficazes de agir. </a:t>
            </a:r>
          </a:p>
          <a:p>
            <a:pPr lvl="0"/>
            <a:endParaRPr lang="pt-BR" dirty="0" smtClean="0"/>
          </a:p>
          <a:p>
            <a:pPr lvl="0"/>
            <a:r>
              <a:rPr lang="pt-BR" dirty="0" smtClean="0"/>
              <a:t>Isto é tarefa permanente que solicita a atitude profunda de fé e o aprofundamento da razão. </a:t>
            </a:r>
          </a:p>
          <a:p>
            <a:pPr lvl="0"/>
            <a:endParaRPr lang="pt-BR" dirty="0" smtClean="0"/>
          </a:p>
          <a:p>
            <a:endParaRPr lang="pt-BR" dirty="0"/>
          </a:p>
        </p:txBody>
      </p:sp>
      <p:sp>
        <p:nvSpPr>
          <p:cNvPr id="3" name="Retângulo de cantos arredondados 2"/>
          <p:cNvSpPr/>
          <p:nvPr/>
        </p:nvSpPr>
        <p:spPr>
          <a:xfrm>
            <a:off x="-36512" y="-27384"/>
            <a:ext cx="5868144" cy="69269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pt-BR" sz="2800" b="1" i="1" dirty="0" smtClean="0"/>
              <a:t>Modos de ação transformadora</a:t>
            </a:r>
            <a:endParaRPr lang="pt-BR" sz="2400" b="1" i="1"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260648"/>
            <a:ext cx="8640960" cy="6063198"/>
          </a:xfrm>
          <a:prstGeom prst="rect">
            <a:avLst/>
          </a:prstGeom>
          <a:noFill/>
        </p:spPr>
        <p:txBody>
          <a:bodyPr wrap="square" rtlCol="0">
            <a:spAutoFit/>
          </a:bodyPr>
          <a:lstStyle/>
          <a:p>
            <a:pPr lvl="0"/>
            <a:r>
              <a:rPr lang="pt-BR" dirty="0" smtClean="0"/>
              <a:t>Conhecer bem onde agir, quando e como agir, com a sabedoria do discípulo de Jesus Cristo, caminho, verdade e vida (</a:t>
            </a:r>
            <a:r>
              <a:rPr lang="pt-BR" dirty="0" err="1" smtClean="0"/>
              <a:t>Jo</a:t>
            </a:r>
            <a:r>
              <a:rPr lang="pt-BR" dirty="0" smtClean="0"/>
              <a:t> 14,6), é compromisso de cada um dos que se dispõem a seguir o Mestre. </a:t>
            </a:r>
          </a:p>
          <a:p>
            <a:pPr lvl="0"/>
            <a:endParaRPr lang="pt-BR" dirty="0" smtClean="0"/>
          </a:p>
          <a:p>
            <a:pPr lvl="0"/>
            <a:r>
              <a:rPr lang="pt-BR" dirty="0" smtClean="0"/>
              <a:t>O mundo será sempre um desafio para a ação do cristão, como sujeito eclesial, em vista de sua transformação e um desafio à própria Igreja, para que busque os meios mais coerentes de servir a todos, de modo particular os pobres. </a:t>
            </a:r>
          </a:p>
          <a:p>
            <a:pPr lvl="0"/>
            <a:endParaRPr lang="pt-BR" dirty="0" smtClean="0"/>
          </a:p>
          <a:p>
            <a:pPr lvl="0" algn="ctr"/>
            <a:r>
              <a:rPr lang="pt-BR" sz="2000" b="1" i="1" dirty="0" smtClean="0">
                <a:solidFill>
                  <a:srgbClr val="FF0000"/>
                </a:solidFill>
                <a:latin typeface="Times New Roman" pitchFamily="18" charset="0"/>
                <a:cs typeface="Times New Roman" pitchFamily="18" charset="0"/>
              </a:rPr>
              <a:t>“Ao descobrir e viver a própria vocação e missão, os fiéis leigos devem ser formados para aquela unidade, de que está assinalada a sua própria situação de membros da Igreja e de cidadãos da sociedade humana” </a:t>
            </a:r>
            <a:r>
              <a:rPr lang="pt-BR" dirty="0" smtClean="0"/>
              <a:t>(</a:t>
            </a:r>
            <a:r>
              <a:rPr lang="pt-BR" dirty="0" err="1" smtClean="0"/>
              <a:t>CfL</a:t>
            </a:r>
            <a:r>
              <a:rPr lang="pt-BR" dirty="0" smtClean="0"/>
              <a:t>, n. 59)</a:t>
            </a:r>
          </a:p>
          <a:p>
            <a:pPr lvl="0"/>
            <a:endParaRPr lang="pt-BR" dirty="0" smtClean="0"/>
          </a:p>
          <a:p>
            <a:pPr algn="ctr"/>
            <a:r>
              <a:rPr lang="pt-BR" sz="2000" b="1" i="1" dirty="0" smtClean="0">
                <a:solidFill>
                  <a:srgbClr val="00B050"/>
                </a:solidFill>
                <a:latin typeface="Times New Roman" pitchFamily="18" charset="0"/>
                <a:cs typeface="Times New Roman" pitchFamily="18" charset="0"/>
              </a:rPr>
              <a:t>“A construção da cidadania, no sentido mais amplo, e a construção de </a:t>
            </a:r>
            <a:r>
              <a:rPr lang="pt-BR" sz="2000" b="1" i="1" dirty="0" err="1" smtClean="0">
                <a:solidFill>
                  <a:srgbClr val="00B050"/>
                </a:solidFill>
                <a:latin typeface="Times New Roman" pitchFamily="18" charset="0"/>
                <a:cs typeface="Times New Roman" pitchFamily="18" charset="0"/>
              </a:rPr>
              <a:t>eclesialidade</a:t>
            </a:r>
            <a:r>
              <a:rPr lang="pt-BR" sz="2000" b="1" i="1" dirty="0" smtClean="0">
                <a:solidFill>
                  <a:srgbClr val="00B050"/>
                </a:solidFill>
                <a:latin typeface="Times New Roman" pitchFamily="18" charset="0"/>
                <a:cs typeface="Times New Roman" pitchFamily="18" charset="0"/>
              </a:rPr>
              <a:t> nos leigos é um só e único movimento”</a:t>
            </a:r>
            <a:r>
              <a:rPr lang="pt-BR" dirty="0" smtClean="0"/>
              <a:t> (</a:t>
            </a:r>
            <a:r>
              <a:rPr lang="pt-BR" dirty="0" err="1" smtClean="0"/>
              <a:t>DAp</a:t>
            </a:r>
            <a:r>
              <a:rPr lang="pt-BR" dirty="0" smtClean="0"/>
              <a:t>, n. 215).</a:t>
            </a:r>
          </a:p>
          <a:p>
            <a:pPr algn="ctr"/>
            <a:endParaRPr lang="pt-BR" dirty="0" smtClean="0"/>
          </a:p>
          <a:p>
            <a:pPr algn="ctr"/>
            <a:r>
              <a:rPr lang="pt-BR" dirty="0" smtClean="0"/>
              <a:t>A força do Reino coloca todo sujeito eclesial em postura ativa; em atitude de prontidão para o serviço, buscando as formas concretas em que o amor afaste o ódio, o diálogo vença os antagonismos, a solidariedade supere os isolamentos, a justiça suplante as injustiças, para que se estabeleça no mundo a civilização do amor e da paz.</a:t>
            </a:r>
          </a:p>
          <a:p>
            <a:pPr lvl="0"/>
            <a:endParaRPr lang="pt-BR" dirty="0" smtClean="0"/>
          </a:p>
          <a:p>
            <a:endParaRPr lang="pt-B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6512" y="-27384"/>
            <a:ext cx="7056784" cy="69269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pt-BR" sz="2800" b="1" i="1" dirty="0" smtClean="0"/>
              <a:t>Critérios Gerais da ação transformadora</a:t>
            </a:r>
            <a:endParaRPr lang="pt-BR" sz="2400" b="1" i="1" dirty="0" smtClean="0"/>
          </a:p>
        </p:txBody>
      </p:sp>
      <p:sp>
        <p:nvSpPr>
          <p:cNvPr id="4" name="CaixaDeTexto 3"/>
          <p:cNvSpPr txBox="1"/>
          <p:nvPr/>
        </p:nvSpPr>
        <p:spPr>
          <a:xfrm>
            <a:off x="0" y="764704"/>
            <a:ext cx="9144000" cy="6217087"/>
          </a:xfrm>
          <a:prstGeom prst="rect">
            <a:avLst/>
          </a:prstGeom>
          <a:noFill/>
        </p:spPr>
        <p:txBody>
          <a:bodyPr wrap="square" rtlCol="0">
            <a:spAutoFit/>
          </a:bodyPr>
          <a:lstStyle/>
          <a:p>
            <a:pPr lvl="0" algn="ctr"/>
            <a:r>
              <a:rPr lang="pt-BR" dirty="0" smtClean="0">
                <a:latin typeface="Aharoni" pitchFamily="2" charset="-79"/>
                <a:cs typeface="Aharoni" pitchFamily="2" charset="-79"/>
              </a:rPr>
              <a:t>O Papa Francisco sugere alguns critérios gerais para a ação transformadora dos cristãos leigos no mundo:</a:t>
            </a:r>
          </a:p>
          <a:p>
            <a:pPr lvl="0"/>
            <a:r>
              <a:rPr lang="pt-BR" dirty="0" smtClean="0"/>
              <a:t>	A ação evangelizadora inclui sempre a Igreja, a sociedade e cada sujeito individual. </a:t>
            </a:r>
          </a:p>
          <a:p>
            <a:pPr lvl="0"/>
            <a:endParaRPr lang="pt-BR" dirty="0" smtClean="0"/>
          </a:p>
          <a:p>
            <a:pPr lvl="0"/>
            <a:r>
              <a:rPr lang="pt-BR" dirty="0" smtClean="0"/>
              <a:t>	A ação requer discernimento das realidades concretas</a:t>
            </a:r>
          </a:p>
          <a:p>
            <a:pPr lvl="0"/>
            <a:endParaRPr lang="pt-BR" dirty="0" smtClean="0"/>
          </a:p>
          <a:p>
            <a:pPr lvl="0"/>
            <a:r>
              <a:rPr lang="pt-BR" dirty="0" smtClean="0"/>
              <a:t>	A ação é preferível à estabilidade e à estagnação. </a:t>
            </a:r>
          </a:p>
          <a:p>
            <a:pPr lvl="0"/>
            <a:endParaRPr lang="pt-BR" dirty="0" smtClean="0"/>
          </a:p>
          <a:p>
            <a:pPr lvl="0" algn="ctr"/>
            <a:r>
              <a:rPr lang="pt-BR" b="1" i="1" dirty="0" smtClean="0">
                <a:solidFill>
                  <a:srgbClr val="00B050"/>
                </a:solidFill>
                <a:latin typeface="Times New Roman" pitchFamily="18" charset="0"/>
                <a:cs typeface="Times New Roman" pitchFamily="18" charset="0"/>
              </a:rPr>
              <a:t>“Prefiro uma Igreja acidentada, ferida e enlameada por ter saído pelas estradas, a uma Igreja enferma pelo fechamento e a comodidade de se agarrar às próprias seguranças” </a:t>
            </a:r>
            <a:r>
              <a:rPr lang="pt-BR" sz="1200" dirty="0" smtClean="0"/>
              <a:t>(EG, n. 49). </a:t>
            </a:r>
          </a:p>
          <a:p>
            <a:pPr lvl="0" algn="ctr"/>
            <a:endParaRPr lang="pt-BR" dirty="0" smtClean="0"/>
          </a:p>
          <a:p>
            <a:pPr lvl="0"/>
            <a:r>
              <a:rPr lang="pt-BR" dirty="0" smtClean="0"/>
              <a:t>	A ação evangelizadora inclui a opção preferencial pelos pobres, a solidariedade, a defesa da vida humana, especialmente onde ela é negada ou agredida.  Defende a dignidade da pessoa humana, o cuidado com a criação, a inclusão social, a justiça e a paz, a liberdade religiosa, o direito de objeção de consciência. </a:t>
            </a:r>
          </a:p>
          <a:p>
            <a:pPr lvl="0" algn="ctr"/>
            <a:r>
              <a:rPr lang="pt-BR" sz="2000" b="1" i="1" dirty="0" smtClean="0">
                <a:solidFill>
                  <a:srgbClr val="00B050"/>
                </a:solidFill>
                <a:latin typeface="Times New Roman" pitchFamily="18" charset="0"/>
                <a:cs typeface="Times New Roman" pitchFamily="18" charset="0"/>
              </a:rPr>
              <a:t>“Jesus quer que toquemos a miséria humana, a carne sofredora dos outros”</a:t>
            </a:r>
            <a:r>
              <a:rPr lang="pt-BR" dirty="0" smtClean="0"/>
              <a:t> </a:t>
            </a:r>
            <a:r>
              <a:rPr lang="pt-BR" sz="1200" dirty="0" smtClean="0"/>
              <a:t>(EG, n. 269). </a:t>
            </a:r>
          </a:p>
          <a:p>
            <a:pPr lvl="0"/>
            <a:endParaRPr lang="pt-BR" dirty="0" smtClean="0"/>
          </a:p>
          <a:p>
            <a:pPr lvl="0"/>
            <a:r>
              <a:rPr lang="pt-BR" dirty="0" smtClean="0"/>
              <a:t>	A ação de dialogar deve promover a cultura do encontro e a inclusão do outro na vivência da fraternidade (EG, n. 238).</a:t>
            </a:r>
          </a:p>
          <a:p>
            <a:pPr lvl="0"/>
            <a:endParaRPr lang="pt-BR" dirty="0" smtClean="0"/>
          </a:p>
          <a:p>
            <a:pPr lvl="0"/>
            <a:r>
              <a:rPr lang="pt-BR" dirty="0" smtClean="0"/>
              <a:t>	A ação deve considerar a “primazia do humano”(EG, n. 55).  </a:t>
            </a:r>
          </a:p>
          <a:p>
            <a:endParaRPr lang="pt-BR" dirty="0"/>
          </a:p>
        </p:txBody>
      </p:sp>
      <p:sp>
        <p:nvSpPr>
          <p:cNvPr id="5" name="Seta para a direita 4"/>
          <p:cNvSpPr/>
          <p:nvPr/>
        </p:nvSpPr>
        <p:spPr>
          <a:xfrm>
            <a:off x="0" y="1916832"/>
            <a:ext cx="89959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a direita 5"/>
          <p:cNvSpPr/>
          <p:nvPr/>
        </p:nvSpPr>
        <p:spPr>
          <a:xfrm>
            <a:off x="0" y="1340768"/>
            <a:ext cx="89959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Seta para a direita 6"/>
          <p:cNvSpPr/>
          <p:nvPr/>
        </p:nvSpPr>
        <p:spPr>
          <a:xfrm>
            <a:off x="0" y="2420888"/>
            <a:ext cx="89959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Seta para a direita 7"/>
          <p:cNvSpPr/>
          <p:nvPr/>
        </p:nvSpPr>
        <p:spPr>
          <a:xfrm>
            <a:off x="0" y="5517232"/>
            <a:ext cx="89959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Seta para a direita 8"/>
          <p:cNvSpPr/>
          <p:nvPr/>
        </p:nvSpPr>
        <p:spPr>
          <a:xfrm>
            <a:off x="0" y="3789040"/>
            <a:ext cx="89959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Seta para a direita 9"/>
          <p:cNvSpPr/>
          <p:nvPr/>
        </p:nvSpPr>
        <p:spPr>
          <a:xfrm>
            <a:off x="0" y="6309320"/>
            <a:ext cx="89959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836712"/>
            <a:ext cx="8892480" cy="5755422"/>
          </a:xfrm>
          <a:prstGeom prst="rect">
            <a:avLst/>
          </a:prstGeom>
          <a:noFill/>
        </p:spPr>
        <p:txBody>
          <a:bodyPr wrap="square" rtlCol="0">
            <a:spAutoFit/>
          </a:bodyPr>
          <a:lstStyle/>
          <a:p>
            <a:pPr lvl="0"/>
            <a:r>
              <a:rPr lang="pt-BR" dirty="0" smtClean="0"/>
              <a:t>	O Papa Francisco elenca explicitamente quatro princípios específicos que visam contribuir para a “construção de um povo em paz, justiça e fraternidade” (EG, n. 221): </a:t>
            </a:r>
          </a:p>
          <a:p>
            <a:pPr lvl="0"/>
            <a:endParaRPr lang="pt-BR" dirty="0" smtClean="0"/>
          </a:p>
          <a:p>
            <a:pPr lvl="0"/>
            <a:r>
              <a:rPr lang="pt-BR" b="1" dirty="0" smtClean="0"/>
              <a:t>	</a:t>
            </a:r>
            <a:r>
              <a:rPr lang="pt-BR" sz="2000" b="1" dirty="0" smtClean="0"/>
              <a:t>O tempo é superior ao espaço</a:t>
            </a:r>
            <a:r>
              <a:rPr lang="pt-BR" sz="2000" b="1" i="1" dirty="0" smtClean="0"/>
              <a:t>.</a:t>
            </a:r>
            <a:r>
              <a:rPr lang="pt-BR" sz="2000" b="1" dirty="0" smtClean="0"/>
              <a:t> </a:t>
            </a:r>
            <a:endParaRPr lang="pt-BR" dirty="0" smtClean="0"/>
          </a:p>
          <a:p>
            <a:pPr lvl="0"/>
            <a:r>
              <a:rPr lang="pt-BR" dirty="0" smtClean="0"/>
              <a:t>Trata-se de privilegiar as ações que geram novos dinamismos na sociedade e comprometem outras pessoas e grupos que os desenvolverão até frutificarem em acontecimentos históricos, retrocessos. (EG, n. 223). </a:t>
            </a:r>
          </a:p>
          <a:p>
            <a:pPr lvl="0"/>
            <a:endParaRPr lang="pt-BR" dirty="0" smtClean="0"/>
          </a:p>
          <a:p>
            <a:pPr lvl="0"/>
            <a:r>
              <a:rPr lang="pt-BR" b="1" dirty="0" smtClean="0"/>
              <a:t>	</a:t>
            </a:r>
            <a:r>
              <a:rPr lang="pt-BR" sz="2000" b="1" dirty="0" smtClean="0"/>
              <a:t>A unidade prevalece sobre os conflitos. </a:t>
            </a:r>
            <a:endParaRPr lang="pt-BR" dirty="0" smtClean="0"/>
          </a:p>
          <a:p>
            <a:pPr lvl="0"/>
            <a:r>
              <a:rPr lang="pt-BR" dirty="0" smtClean="0"/>
              <a:t>	Encarar de frente o conflito e buscar caminhos de superação na direção de uma comunhão maior (EG, </a:t>
            </a:r>
            <a:r>
              <a:rPr lang="pt-BR" dirty="0" err="1" smtClean="0"/>
              <a:t>nn</a:t>
            </a:r>
            <a:r>
              <a:rPr lang="pt-BR" dirty="0" smtClean="0"/>
              <a:t>. 228-229).</a:t>
            </a:r>
          </a:p>
          <a:p>
            <a:pPr lvl="0"/>
            <a:endParaRPr lang="pt-BR" dirty="0" smtClean="0"/>
          </a:p>
          <a:p>
            <a:pPr lvl="0"/>
            <a:r>
              <a:rPr lang="pt-BR" b="1" dirty="0" smtClean="0"/>
              <a:t>	</a:t>
            </a:r>
            <a:r>
              <a:rPr lang="pt-BR" sz="2000" b="1" dirty="0" smtClean="0"/>
              <a:t>A realidade é mais importante que as ideias</a:t>
            </a:r>
            <a:r>
              <a:rPr lang="pt-BR" sz="2000" i="1" dirty="0" smtClean="0"/>
              <a:t>.</a:t>
            </a:r>
            <a:r>
              <a:rPr lang="pt-BR" sz="2000" dirty="0" smtClean="0"/>
              <a:t> </a:t>
            </a:r>
            <a:r>
              <a:rPr lang="pt-BR" dirty="0" smtClean="0"/>
              <a:t>A ação transformadora ocorre, evidentemente, a partir de um ideal transformador. Contudo, esse ideal não pode dispensar o realismo que percebe e acolhe a realidade concreta com seus desafios em cada momento da ação</a:t>
            </a:r>
          </a:p>
          <a:p>
            <a:pPr lvl="0"/>
            <a:endParaRPr lang="pt-BR" dirty="0" smtClean="0"/>
          </a:p>
          <a:p>
            <a:pPr lvl="0"/>
            <a:r>
              <a:rPr lang="pt-BR" b="1" dirty="0" smtClean="0"/>
              <a:t>	</a:t>
            </a:r>
            <a:r>
              <a:rPr lang="pt-BR" sz="2000" b="1" dirty="0" smtClean="0"/>
              <a:t>O todo é superior à parte. </a:t>
            </a:r>
            <a:r>
              <a:rPr lang="pt-BR" dirty="0" smtClean="0"/>
              <a:t>“Entre a globalização e a localização também se geram uma tensão” (EG, n. 234 </a:t>
            </a:r>
            <a:r>
              <a:rPr lang="pt-BR" dirty="0" smtClean="0">
                <a:sym typeface="Wingdings" pitchFamily="2" charset="2"/>
              </a:rPr>
              <a:t> </a:t>
            </a:r>
            <a:r>
              <a:rPr lang="pt-BR" dirty="0" smtClean="0"/>
              <a:t>É necessário ter sempre como horizonte maior a pessoa de Jesus Cristo e o seu Reino. </a:t>
            </a:r>
            <a:endParaRPr lang="pt-BR" dirty="0"/>
          </a:p>
        </p:txBody>
      </p:sp>
      <p:sp>
        <p:nvSpPr>
          <p:cNvPr id="3" name="Retângulo de cantos arredondados 2"/>
          <p:cNvSpPr/>
          <p:nvPr/>
        </p:nvSpPr>
        <p:spPr>
          <a:xfrm>
            <a:off x="-36512" y="-27384"/>
            <a:ext cx="7056784" cy="69269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pt-BR" sz="2800" b="1" i="1" dirty="0" smtClean="0"/>
              <a:t>Princípios da ação transformadora</a:t>
            </a:r>
            <a:endParaRPr lang="pt-BR" sz="2400" b="1" i="1" dirty="0" smtClean="0"/>
          </a:p>
        </p:txBody>
      </p:sp>
      <p:sp>
        <p:nvSpPr>
          <p:cNvPr id="4" name="Retângulo de cantos arredondados 3"/>
          <p:cNvSpPr/>
          <p:nvPr/>
        </p:nvSpPr>
        <p:spPr>
          <a:xfrm>
            <a:off x="0" y="1700808"/>
            <a:ext cx="899592" cy="288032"/>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de cantos arredondados 4"/>
          <p:cNvSpPr/>
          <p:nvPr/>
        </p:nvSpPr>
        <p:spPr>
          <a:xfrm>
            <a:off x="0" y="3068960"/>
            <a:ext cx="899592" cy="288032"/>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de cantos arredondados 5"/>
          <p:cNvSpPr/>
          <p:nvPr/>
        </p:nvSpPr>
        <p:spPr>
          <a:xfrm>
            <a:off x="0" y="4293096"/>
            <a:ext cx="899592" cy="288032"/>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de cantos arredondados 6"/>
          <p:cNvSpPr/>
          <p:nvPr/>
        </p:nvSpPr>
        <p:spPr>
          <a:xfrm>
            <a:off x="0" y="5661248"/>
            <a:ext cx="899592" cy="288032"/>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1052736"/>
            <a:ext cx="8496944" cy="5909310"/>
          </a:xfrm>
          <a:prstGeom prst="rect">
            <a:avLst/>
          </a:prstGeom>
          <a:noFill/>
        </p:spPr>
        <p:txBody>
          <a:bodyPr wrap="square" rtlCol="0">
            <a:spAutoFit/>
          </a:bodyPr>
          <a:lstStyle/>
          <a:p>
            <a:pPr lvl="0"/>
            <a:r>
              <a:rPr lang="pt-BR" dirty="0" smtClean="0"/>
              <a:t>A preocupação com a presença nos “modernos areópagos” exprime somente a atenção da Igreja à realidade de um grande número de pessoas que não têm Jesus Cristo como referência. </a:t>
            </a:r>
          </a:p>
          <a:p>
            <a:pPr lvl="0"/>
            <a:r>
              <a:rPr lang="pt-BR" dirty="0" smtClean="0"/>
              <a:t>Os cristãos leigos são os primeiros membros da Igreja a se sentirem interpelados na missão junto a essas grandes áreas culturais ou “mundos” ou fenômenos sociais ou, mesmo, sinais dos tempos.</a:t>
            </a:r>
          </a:p>
          <a:p>
            <a:pPr lvl="0"/>
            <a:endParaRPr lang="pt-BR" dirty="0" smtClean="0"/>
          </a:p>
          <a:p>
            <a:pPr lvl="0" algn="ctr"/>
            <a:r>
              <a:rPr lang="pt-BR" b="1" i="1" dirty="0" smtClean="0">
                <a:solidFill>
                  <a:srgbClr val="002060"/>
                </a:solidFill>
                <a:latin typeface="Times New Roman" pitchFamily="18" charset="0"/>
                <a:cs typeface="Times New Roman" pitchFamily="18" charset="0"/>
              </a:rPr>
              <a:t>“O sacramento da Eucaristia tem um caráter social. A união com Cristo é ao mesmo tempo união com todos os outros a quem ele se entrega. Eu não posso ter Cristo só para mim. É necessário explicitar a relação entre o mistério eucarístico e o compromisso social abrindo-nos ao diálogo e ao compromisso em prol da justiça, à vontade de transformar também as estruturas injustas. A Igreja não deve ficar à margem da luta pela justiça</a:t>
            </a:r>
            <a:r>
              <a:rPr lang="pt-BR" sz="1600" dirty="0" smtClean="0">
                <a:solidFill>
                  <a:srgbClr val="002060"/>
                </a:solidFill>
              </a:rPr>
              <a:t>” </a:t>
            </a:r>
            <a:r>
              <a:rPr lang="pt-BR" sz="1600" dirty="0" smtClean="0"/>
              <a:t>(</a:t>
            </a:r>
            <a:r>
              <a:rPr lang="pt-BR" sz="1600" dirty="0" err="1" smtClean="0"/>
              <a:t>SCa</a:t>
            </a:r>
            <a:r>
              <a:rPr lang="pt-BR" sz="1600" dirty="0" smtClean="0"/>
              <a:t>, n. 89). </a:t>
            </a:r>
            <a:endParaRPr lang="pt-BR" dirty="0" smtClean="0"/>
          </a:p>
          <a:p>
            <a:pPr lvl="0"/>
            <a:endParaRPr lang="pt-BR" dirty="0" smtClean="0"/>
          </a:p>
          <a:p>
            <a:pPr lvl="0" algn="ctr"/>
            <a:r>
              <a:rPr lang="pt-BR" b="1" i="1" dirty="0" smtClean="0">
                <a:solidFill>
                  <a:srgbClr val="C00000"/>
                </a:solidFill>
                <a:latin typeface="Times New Roman" pitchFamily="18" charset="0"/>
                <a:cs typeface="Times New Roman" pitchFamily="18" charset="0"/>
              </a:rPr>
              <a:t>“Dirijo, pois, um apelo a todos os fiéis para que se tornem realmente obreiros da paz e da justiça, num mundo marcado por violências, guerras, terrorismo, corrupção econômica e exploração sexual. É preciso denunciar as circunstâncias que estão em contraste com a dignidade do homem. A Igreja deve inserir-se na luta pela justiça pela via da argumentação racional e deve despertar as forças espirituais sem as quais a justiça não poderá afirmar-se, nem prosperar” </a:t>
            </a:r>
            <a:r>
              <a:rPr lang="pt-BR" dirty="0" smtClean="0"/>
              <a:t>(</a:t>
            </a:r>
            <a:r>
              <a:rPr lang="pt-BR" dirty="0" err="1" smtClean="0"/>
              <a:t>SCa</a:t>
            </a:r>
            <a:r>
              <a:rPr lang="pt-BR" dirty="0" smtClean="0"/>
              <a:t>, n. 89).</a:t>
            </a:r>
          </a:p>
          <a:p>
            <a:endParaRPr lang="pt-BR" dirty="0"/>
          </a:p>
        </p:txBody>
      </p:sp>
      <p:sp>
        <p:nvSpPr>
          <p:cNvPr id="3" name="Retângulo de cantos arredondados 2"/>
          <p:cNvSpPr/>
          <p:nvPr/>
        </p:nvSpPr>
        <p:spPr>
          <a:xfrm>
            <a:off x="-36512" y="-27384"/>
            <a:ext cx="7056784" cy="93610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BR" sz="3200" b="1" dirty="0" smtClean="0"/>
              <a:t>A ação dos cristãos leigos e leigas nos areópagos modernos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36512" y="-27384"/>
            <a:ext cx="7056784" cy="93610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pt-BR" sz="3200" b="1" dirty="0" smtClean="0"/>
              <a:t>A ação dos cristãos leigos e leigas nos areópagos modernos</a:t>
            </a:r>
          </a:p>
        </p:txBody>
      </p:sp>
      <p:sp>
        <p:nvSpPr>
          <p:cNvPr id="3" name="CaixaDeTexto 2"/>
          <p:cNvSpPr txBox="1"/>
          <p:nvPr/>
        </p:nvSpPr>
        <p:spPr>
          <a:xfrm>
            <a:off x="179512" y="1124744"/>
            <a:ext cx="8352928" cy="4001095"/>
          </a:xfrm>
          <a:prstGeom prst="rect">
            <a:avLst/>
          </a:prstGeom>
          <a:noFill/>
        </p:spPr>
        <p:txBody>
          <a:bodyPr wrap="square" rtlCol="0">
            <a:spAutoFit/>
          </a:bodyPr>
          <a:lstStyle/>
          <a:p>
            <a:pPr lvl="0"/>
            <a:r>
              <a:rPr lang="pt-BR" dirty="0" smtClean="0"/>
              <a:t>A partir da Eucaristia, nasce a coragem profética: </a:t>
            </a:r>
          </a:p>
          <a:p>
            <a:pPr lvl="0" algn="ctr"/>
            <a:endParaRPr lang="pt-BR" sz="2000" b="1" i="1" dirty="0" smtClean="0">
              <a:solidFill>
                <a:schemeClr val="accent2">
                  <a:lumMod val="50000"/>
                </a:schemeClr>
              </a:solidFill>
              <a:latin typeface="Times New Roman" pitchFamily="18" charset="0"/>
              <a:cs typeface="Times New Roman" pitchFamily="18" charset="0"/>
            </a:endParaRPr>
          </a:p>
          <a:p>
            <a:pPr lvl="0" algn="ctr"/>
            <a:r>
              <a:rPr lang="pt-BR" sz="2000" b="1" i="1" dirty="0" smtClean="0">
                <a:solidFill>
                  <a:schemeClr val="accent2">
                    <a:lumMod val="50000"/>
                  </a:schemeClr>
                </a:solidFill>
                <a:latin typeface="Times New Roman" pitchFamily="18" charset="0"/>
                <a:cs typeface="Times New Roman" pitchFamily="18" charset="0"/>
              </a:rPr>
              <a:t>“Não podemos ficar inativos perante certos processos de globalização que fazem crescer desmesuradamente a distância entre ricos e pobres em âmbito mundial. Devemos denunciar quem dilapida as riquezas da terra. É impossível calar diante dos grandes campos de deslocados ou refugiados, amontoados em condições precárias. O Senhor Jesus nos incita a tornarmo-nos atentos às situações de indigência em que vive grande parte da humanidade. Pode se afirmar que bastaria menos da metade das somas globalmente destinadas a armamentos, para tirar de modo estável, da indigência o exército ilimitado dos pobres. Isso interpela a nossa consciência”</a:t>
            </a:r>
            <a:r>
              <a:rPr lang="pt-BR" dirty="0" smtClean="0"/>
              <a:t> (</a:t>
            </a:r>
            <a:r>
              <a:rPr lang="pt-BR" dirty="0" err="1" smtClean="0"/>
              <a:t>SCa</a:t>
            </a:r>
            <a:r>
              <a:rPr lang="pt-BR" dirty="0" smtClean="0"/>
              <a:t>, n. 90).</a:t>
            </a:r>
          </a:p>
          <a:p>
            <a:endParaRPr lang="pt-B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0" y="0"/>
            <a:ext cx="6948264" cy="76470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A FAMÍLIA: areópago primordial</a:t>
            </a:r>
            <a:endParaRPr lang="pt-BR" sz="3600" dirty="0"/>
          </a:p>
        </p:txBody>
      </p:sp>
      <p:sp>
        <p:nvSpPr>
          <p:cNvPr id="3" name="CaixaDeTexto 2"/>
          <p:cNvSpPr txBox="1"/>
          <p:nvPr/>
        </p:nvSpPr>
        <p:spPr>
          <a:xfrm>
            <a:off x="0" y="980728"/>
            <a:ext cx="9144000" cy="5970865"/>
          </a:xfrm>
          <a:prstGeom prst="rect">
            <a:avLst/>
          </a:prstGeom>
          <a:noFill/>
        </p:spPr>
        <p:txBody>
          <a:bodyPr wrap="square" rtlCol="0">
            <a:spAutoFit/>
          </a:bodyPr>
          <a:lstStyle/>
          <a:p>
            <a:pPr lvl="0"/>
            <a:endParaRPr lang="pt-BR" dirty="0" smtClean="0"/>
          </a:p>
          <a:p>
            <a:pPr lvl="0"/>
            <a:r>
              <a:rPr lang="pt-BR" dirty="0" smtClean="0"/>
              <a:t>A família, comunidade de vida e amor, escola de valores e Igreja doméstica, é grande benfeitora da humanidade.</a:t>
            </a:r>
          </a:p>
          <a:p>
            <a:pPr lvl="0"/>
            <a:endParaRPr lang="pt-BR" dirty="0" smtClean="0"/>
          </a:p>
          <a:p>
            <a:pPr lvl="0"/>
            <a:r>
              <a:rPr lang="pt-BR" dirty="0" smtClean="0"/>
              <a:t>É missão da família abrir-se à transmissão da vida, à educação dos filhos, ao acolhimento dos idosos, aos compromissos sociais. </a:t>
            </a:r>
          </a:p>
          <a:p>
            <a:pPr lvl="0"/>
            <a:endParaRPr lang="pt-BR" dirty="0" smtClean="0"/>
          </a:p>
          <a:p>
            <a:pPr lvl="0" algn="ctr"/>
            <a:r>
              <a:rPr lang="pt-BR" sz="2000" b="1" i="1" dirty="0" smtClean="0">
                <a:latin typeface="Times New Roman" pitchFamily="18" charset="0"/>
                <a:cs typeface="Times New Roman" pitchFamily="18" charset="0"/>
              </a:rPr>
              <a:t>“O desejo de família permanece vivo nas jovens gerações. Como resposta a este anseio, o anúncio cristão que diz respeito à família é deveras uma boa notícia” </a:t>
            </a:r>
            <a:r>
              <a:rPr lang="pt-BR" sz="1200" dirty="0" smtClean="0"/>
              <a:t>(AL, n. 1).</a:t>
            </a:r>
            <a:endParaRPr lang="pt-BR" dirty="0" smtClean="0"/>
          </a:p>
          <a:p>
            <a:pPr lvl="0"/>
            <a:endParaRPr lang="pt-BR" dirty="0" smtClean="0"/>
          </a:p>
          <a:p>
            <a:pPr lvl="0"/>
            <a:r>
              <a:rPr lang="pt-BR" dirty="0" smtClean="0"/>
              <a:t>Reafirmamos e defendemos a dignidade, a inviolabilidade e os direitos do embrião humano de se desenvolver e nascer. A vida começa na fecundação e por isso o embrião é um ser humano, uma vida pessoal em desenvolvimento, um filho ou filha. </a:t>
            </a:r>
          </a:p>
          <a:p>
            <a:pPr lvl="0"/>
            <a:endParaRPr lang="pt-BR" dirty="0" smtClean="0"/>
          </a:p>
          <a:p>
            <a:pPr lvl="0"/>
            <a:r>
              <a:rPr lang="pt-BR" dirty="0" smtClean="0"/>
              <a:t>O aborto é uma violação do direito à vida, uma crueldade e grave injustiça contra os inocentes e indefesos. As crianças com microcefalia são dignas e merecedoras de todos os cuidados, ternura e carinho.</a:t>
            </a:r>
          </a:p>
          <a:p>
            <a:pPr lvl="0"/>
            <a:endParaRPr lang="pt-BR" dirty="0" smtClean="0"/>
          </a:p>
          <a:p>
            <a:pPr lvl="0"/>
            <a:r>
              <a:rPr lang="pt-BR" dirty="0" smtClean="0"/>
              <a:t>Recomendamos aos pais e a outros </a:t>
            </a:r>
            <a:r>
              <a:rPr lang="pt-BR" dirty="0" err="1" smtClean="0"/>
              <a:t>cuidadores</a:t>
            </a:r>
            <a:r>
              <a:rPr lang="pt-BR" dirty="0" smtClean="0"/>
              <a:t> que transmitam a fé a seus filhos, que não se omitam em relação à educação religiosa. </a:t>
            </a:r>
          </a:p>
          <a:p>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116632"/>
            <a:ext cx="8568952" cy="5447645"/>
          </a:xfrm>
          <a:prstGeom prst="rect">
            <a:avLst/>
          </a:prstGeom>
          <a:noFill/>
        </p:spPr>
        <p:txBody>
          <a:bodyPr wrap="square" rtlCol="0">
            <a:spAutoFit/>
          </a:bodyPr>
          <a:lstStyle/>
          <a:p>
            <a:pPr lvl="0"/>
            <a:r>
              <a:rPr lang="pt-BR" dirty="0" smtClean="0"/>
              <a:t>Cada cristão pode dizer: </a:t>
            </a:r>
            <a:r>
              <a:rPr lang="pt-BR" b="1" i="1" dirty="0" smtClean="0">
                <a:latin typeface="Times New Roman" pitchFamily="18" charset="0"/>
                <a:cs typeface="Times New Roman" pitchFamily="18" charset="0"/>
              </a:rPr>
              <a:t>“Eu sou uma missão nesta terra e para isso estou neste mundo</a:t>
            </a:r>
            <a:r>
              <a:rPr lang="pt-BR" dirty="0" smtClean="0"/>
              <a:t>” (EG, n. 273). Não podemos ficar tranquilos em nossos templos em espera passiva. É necessário passar de uma pastoral de mera conservação para uma pastoral decididamente missionária (EG, n. 21).</a:t>
            </a:r>
          </a:p>
          <a:p>
            <a:pPr lvl="0"/>
            <a:endParaRPr lang="pt-BR" dirty="0"/>
          </a:p>
          <a:p>
            <a:pPr lvl="0" algn="ctr"/>
            <a:r>
              <a:rPr lang="pt-BR" sz="2000" b="1" i="1" dirty="0" smtClean="0">
                <a:latin typeface="Times New Roman" pitchFamily="18" charset="0"/>
                <a:cs typeface="Times New Roman" pitchFamily="18" charset="0"/>
              </a:rPr>
              <a:t>É condição indispensável o conhecimento profundo da Palavra de Deus. Temos que fundamentar nosso compromisso missionário e toda a nossa vida na rocha da Palavra de Deus” </a:t>
            </a:r>
            <a:r>
              <a:rPr lang="pt-BR" dirty="0" smtClean="0"/>
              <a:t>(</a:t>
            </a:r>
            <a:r>
              <a:rPr lang="pt-BR" i="1" dirty="0" smtClean="0"/>
              <a:t>Bento XVI, </a:t>
            </a:r>
            <a:r>
              <a:rPr lang="pt-BR" i="1" dirty="0" err="1" smtClean="0"/>
              <a:t>D.I.</a:t>
            </a:r>
            <a:r>
              <a:rPr lang="pt-BR" i="1" dirty="0" smtClean="0"/>
              <a:t> em Ap.)</a:t>
            </a:r>
          </a:p>
          <a:p>
            <a:pPr lvl="0"/>
            <a:endParaRPr lang="pt-BR" dirty="0" smtClean="0"/>
          </a:p>
          <a:p>
            <a:pPr lvl="0"/>
            <a:r>
              <a:rPr lang="pt-BR" dirty="0" smtClean="0"/>
              <a:t>O mundo globalizado e consumista em que vivemos se sustenta na lógica do lucro que cria o mecanismo de acumulação e onipotência do mercado. Isso gera exclusão, insatisfação, depredação da natureza. Todavia, quem crê na globalização da solidariedade fará de tudo para diminuir as desigualdades sociais geradoras de violência, de alcoolismo, de drogas, de desestruturação da família. Precisamos de mudança nos bairros, nas periferias, no campo e na cidade. </a:t>
            </a:r>
          </a:p>
          <a:p>
            <a:pPr lvl="0"/>
            <a:endParaRPr lang="pt-BR" dirty="0"/>
          </a:p>
          <a:p>
            <a:pPr lvl="0" algn="ctr"/>
            <a:r>
              <a:rPr lang="pt-BR" dirty="0" smtClean="0"/>
              <a:t> A Igreja missionária é semeadora de esperança, visto que o mundo pode ser diferente. </a:t>
            </a:r>
            <a:r>
              <a:rPr lang="pt-BR" sz="2000" b="1" i="1" dirty="0" smtClean="0">
                <a:latin typeface="Times New Roman" pitchFamily="18" charset="0"/>
                <a:cs typeface="Times New Roman" pitchFamily="18" charset="0"/>
              </a:rPr>
              <a:t>“Esta é a vitória que vence o mundo: a nossa fé” </a:t>
            </a:r>
            <a:r>
              <a:rPr lang="pt-BR" dirty="0" smtClean="0"/>
              <a:t>(1 </a:t>
            </a:r>
            <a:r>
              <a:rPr lang="pt-BR" dirty="0" err="1" smtClean="0"/>
              <a:t>Jo</a:t>
            </a:r>
            <a:r>
              <a:rPr lang="pt-BR" dirty="0" smtClean="0"/>
              <a:t> 5,4).</a:t>
            </a:r>
          </a:p>
          <a:p>
            <a:endParaRPr lang="pt-B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0" y="0"/>
            <a:ext cx="6948264" cy="76470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O Mundo da POLÍTICA</a:t>
            </a:r>
            <a:endParaRPr lang="pt-BR" sz="3600" dirty="0"/>
          </a:p>
        </p:txBody>
      </p:sp>
      <p:sp>
        <p:nvSpPr>
          <p:cNvPr id="3" name="CaixaDeTexto 2"/>
          <p:cNvSpPr txBox="1"/>
          <p:nvPr/>
        </p:nvSpPr>
        <p:spPr>
          <a:xfrm>
            <a:off x="0" y="980728"/>
            <a:ext cx="9144000" cy="5632311"/>
          </a:xfrm>
          <a:prstGeom prst="rect">
            <a:avLst/>
          </a:prstGeom>
          <a:noFill/>
        </p:spPr>
        <p:txBody>
          <a:bodyPr wrap="square" rtlCol="0">
            <a:spAutoFit/>
          </a:bodyPr>
          <a:lstStyle/>
          <a:p>
            <a:pPr lvl="0" algn="ctr"/>
            <a:r>
              <a:rPr lang="pt-BR" b="1" i="1" dirty="0" smtClean="0">
                <a:solidFill>
                  <a:schemeClr val="accent2">
                    <a:lumMod val="50000"/>
                  </a:schemeClr>
                </a:solidFill>
                <a:latin typeface="Times New Roman" pitchFamily="18" charset="0"/>
                <a:cs typeface="Times New Roman" pitchFamily="18" charset="0"/>
              </a:rPr>
              <a:t>“Peço a Deus que cresça o número de políticos capazes de entrar num autêntico diálogo que vise efetivamente sanear as raízes profundas e não a  aparência dos males do nosso mundo. A política, tão denegrida, é uma sublime vocação, é uma das formas mais preciosas da caridade porque busca o bem comum. Temos de nos convencer que a caridade é o princípio não só das microrrelações (...), mas também das macrorrelações como relacionamentos sociais, econômicos, políticos. Rezo ao Senhor para que nos conceda mais políticos que tenham verdadeiramente a peito a sociedade, o povo e a vida dos pobres” </a:t>
            </a:r>
            <a:r>
              <a:rPr lang="pt-BR" dirty="0" smtClean="0"/>
              <a:t>(EG, n. 205).</a:t>
            </a:r>
          </a:p>
          <a:p>
            <a:pPr lvl="0"/>
            <a:endParaRPr lang="pt-BR" dirty="0" smtClean="0"/>
          </a:p>
          <a:p>
            <a:pPr lvl="0"/>
            <a:r>
              <a:rPr lang="pt-BR" dirty="0" smtClean="0"/>
              <a:t>Permanece ainda o perigo de relegarmos a religião para a intimidade secreta da pessoa.</a:t>
            </a:r>
          </a:p>
          <a:p>
            <a:pPr lvl="0"/>
            <a:endParaRPr lang="pt-BR" dirty="0" smtClean="0"/>
          </a:p>
          <a:p>
            <a:pPr lvl="0" algn="ctr"/>
            <a:r>
              <a:rPr lang="pt-BR" b="1" i="1" dirty="0" smtClean="0">
                <a:solidFill>
                  <a:schemeClr val="accent2">
                    <a:lumMod val="50000"/>
                  </a:schemeClr>
                </a:solidFill>
                <a:latin typeface="Times New Roman" pitchFamily="18" charset="0"/>
                <a:cs typeface="Times New Roman" pitchFamily="18" charset="0"/>
              </a:rPr>
              <a:t>“Gera-se assim uma espécie de alienação que nos afeta a todos” </a:t>
            </a:r>
            <a:r>
              <a:rPr lang="pt-BR" dirty="0" smtClean="0"/>
              <a:t>(EG, n. 196).</a:t>
            </a:r>
          </a:p>
          <a:p>
            <a:pPr lvl="0"/>
            <a:endParaRPr lang="pt-BR" dirty="0" smtClean="0"/>
          </a:p>
          <a:p>
            <a:pPr lvl="0" algn="ctr"/>
            <a:r>
              <a:rPr lang="pt-BR" b="1" i="1" dirty="0" smtClean="0">
                <a:solidFill>
                  <a:srgbClr val="7030A0"/>
                </a:solidFill>
                <a:latin typeface="Times New Roman" pitchFamily="18" charset="0"/>
                <a:cs typeface="Times New Roman" pitchFamily="18" charset="0"/>
              </a:rPr>
              <a:t>“É preciso prestar atenção à dimensão global e não perder de vista a realidade local que nos faz caminhar com pés no chão. As duas coisas unidas impedem de cair em algum destes dois extremos: o primeiro, que os cidadãos vivam num universalismo abstrato e globalizante, admirando os fogos de artifícios do mundo, que é dos outros, com a boca aberta e aplausos programados. O outro extremo é que transformem a Igreja num museu folclórico de eremitas localistas, condenados a repetir sempre as mesmas coisas, incapazes de se deixar interpelar pelo que é diverso e de apreciar a beleza que Deus espalha fora das suas fronteiras” </a:t>
            </a:r>
            <a:r>
              <a:rPr lang="pt-BR" sz="1400" dirty="0" smtClean="0"/>
              <a:t>(EG, n. 234).</a:t>
            </a:r>
            <a:endParaRPr lang="pt-BR" dirty="0" smtClean="0"/>
          </a:p>
          <a:p>
            <a:endParaRPr lang="pt-B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0" y="0"/>
            <a:ext cx="6948264" cy="76470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O Mundo da POLÍTICA</a:t>
            </a:r>
            <a:endParaRPr lang="pt-BR" sz="3600" dirty="0"/>
          </a:p>
        </p:txBody>
      </p:sp>
      <p:sp>
        <p:nvSpPr>
          <p:cNvPr id="3" name="CaixaDeTexto 2"/>
          <p:cNvSpPr txBox="1"/>
          <p:nvPr/>
        </p:nvSpPr>
        <p:spPr>
          <a:xfrm>
            <a:off x="179512" y="1052736"/>
            <a:ext cx="8784976" cy="4524315"/>
          </a:xfrm>
          <a:prstGeom prst="rect">
            <a:avLst/>
          </a:prstGeom>
          <a:noFill/>
        </p:spPr>
        <p:txBody>
          <a:bodyPr wrap="square" rtlCol="0">
            <a:spAutoFit/>
          </a:bodyPr>
          <a:lstStyle/>
          <a:p>
            <a:pPr lvl="0" algn="ctr"/>
            <a:r>
              <a:rPr lang="pt-BR" dirty="0" smtClean="0"/>
              <a:t>“</a:t>
            </a:r>
            <a:r>
              <a:rPr lang="pt-BR" b="1" i="1" dirty="0" smtClean="0">
                <a:solidFill>
                  <a:schemeClr val="accent3">
                    <a:lumMod val="50000"/>
                  </a:schemeClr>
                </a:solidFill>
                <a:latin typeface="Times New Roman" pitchFamily="18" charset="0"/>
                <a:cs typeface="Times New Roman" pitchFamily="18" charset="0"/>
              </a:rPr>
              <a:t>Os fiéis leigos não podem absolutamente abdicar da participação na política destinada a promover o bem comum” </a:t>
            </a:r>
            <a:r>
              <a:rPr lang="pt-BR" dirty="0" smtClean="0"/>
              <a:t>(</a:t>
            </a:r>
            <a:r>
              <a:rPr lang="pt-BR" dirty="0" err="1" smtClean="0"/>
              <a:t>CfL</a:t>
            </a:r>
            <a:r>
              <a:rPr lang="pt-BR" dirty="0" smtClean="0"/>
              <a:t>, n. 42).</a:t>
            </a:r>
          </a:p>
          <a:p>
            <a:pPr lvl="0" algn="ctr"/>
            <a:endParaRPr lang="pt-BR" b="1" i="1" dirty="0" smtClean="0">
              <a:solidFill>
                <a:srgbClr val="C00000"/>
              </a:solidFill>
              <a:latin typeface="Times New Roman" pitchFamily="18" charset="0"/>
              <a:cs typeface="Times New Roman" pitchFamily="18" charset="0"/>
            </a:endParaRPr>
          </a:p>
          <a:p>
            <a:pPr lvl="0" algn="ctr"/>
            <a:r>
              <a:rPr lang="pt-BR" b="1" i="1" dirty="0" smtClean="0">
                <a:solidFill>
                  <a:srgbClr val="C00000"/>
                </a:solidFill>
                <a:latin typeface="Times New Roman" pitchFamily="18" charset="0"/>
                <a:cs typeface="Times New Roman" pitchFamily="18" charset="0"/>
              </a:rPr>
              <a:t>“A militância política é missão específica dos fieis leigos que não se devem furtar às suas obrigações nesse campo” </a:t>
            </a:r>
            <a:r>
              <a:rPr lang="pt-BR" dirty="0" smtClean="0"/>
              <a:t>(CNBB, Eleições 2006, p. 27). </a:t>
            </a:r>
          </a:p>
          <a:p>
            <a:pPr lvl="0"/>
            <a:endParaRPr lang="pt-BR" dirty="0" smtClean="0"/>
          </a:p>
          <a:p>
            <a:pPr lvl="0" algn="ctr"/>
            <a:r>
              <a:rPr lang="pt-BR" b="1" i="1" dirty="0" smtClean="0">
                <a:solidFill>
                  <a:srgbClr val="00B050"/>
                </a:solidFill>
                <a:latin typeface="Times New Roman" pitchFamily="18" charset="0"/>
                <a:cs typeface="Times New Roman" pitchFamily="18" charset="0"/>
              </a:rPr>
              <a:t>“Os católicos versados em política e devidamente firmes na fé e na doutrina cristã, não recusem cargos públicos, se puderem por uma digna administração prover o bem comum e ao mesmo tempo abrir caminho para o Evangelho” </a:t>
            </a:r>
            <a:r>
              <a:rPr lang="pt-BR" dirty="0" smtClean="0"/>
              <a:t>(AA, n. 14). </a:t>
            </a:r>
          </a:p>
          <a:p>
            <a:pPr lvl="0"/>
            <a:endParaRPr lang="pt-BR" dirty="0" smtClean="0"/>
          </a:p>
          <a:p>
            <a:pPr lvl="0" algn="ctr"/>
            <a:r>
              <a:rPr lang="pt-BR" b="1" i="1" dirty="0" smtClean="0">
                <a:solidFill>
                  <a:srgbClr val="7030A0"/>
                </a:solidFill>
                <a:latin typeface="Times New Roman" pitchFamily="18" charset="0"/>
                <a:cs typeface="Times New Roman" pitchFamily="18" charset="0"/>
              </a:rPr>
              <a:t>“O leigo cristão é chamado a assumir diretamente a sua responsabilidade política e social. Não é missão própria da Igreja tomar nas suas mãos a batalha política para realizar a sociedade mais justa possível, todavia ela não pode ficar à margem da luta pela justiça. Dirijo pois um apelo a todos os fiéis para que se tornem realmente obreiros da paz e da justiça” </a:t>
            </a:r>
            <a:r>
              <a:rPr lang="pt-BR" dirty="0" smtClean="0"/>
              <a:t>(</a:t>
            </a:r>
            <a:r>
              <a:rPr lang="pt-BR" dirty="0" err="1" smtClean="0"/>
              <a:t>SCa</a:t>
            </a:r>
            <a:r>
              <a:rPr lang="pt-BR" dirty="0" smtClean="0"/>
              <a:t>, n. 89).</a:t>
            </a:r>
          </a:p>
          <a:p>
            <a:endParaRPr lang="pt-B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0" y="0"/>
            <a:ext cx="6948264" cy="76470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O Mundo da POLÍTICA</a:t>
            </a:r>
            <a:endParaRPr lang="pt-BR" sz="3600" dirty="0"/>
          </a:p>
        </p:txBody>
      </p:sp>
      <p:sp>
        <p:nvSpPr>
          <p:cNvPr id="3" name="CaixaDeTexto 2"/>
          <p:cNvSpPr txBox="1"/>
          <p:nvPr/>
        </p:nvSpPr>
        <p:spPr>
          <a:xfrm>
            <a:off x="0" y="908720"/>
            <a:ext cx="9144000" cy="5278368"/>
          </a:xfrm>
          <a:prstGeom prst="rect">
            <a:avLst/>
          </a:prstGeom>
          <a:noFill/>
        </p:spPr>
        <p:txBody>
          <a:bodyPr wrap="square" rtlCol="0">
            <a:spAutoFit/>
          </a:bodyPr>
          <a:lstStyle/>
          <a:p>
            <a:pPr lvl="0">
              <a:spcAft>
                <a:spcPts val="600"/>
              </a:spcAft>
            </a:pPr>
            <a:r>
              <a:rPr lang="pt-BR" dirty="0" smtClean="0"/>
              <a:t>Três elementos são fundamentais:</a:t>
            </a:r>
          </a:p>
          <a:p>
            <a:pPr lvl="0">
              <a:spcAft>
                <a:spcPts val="600"/>
              </a:spcAft>
            </a:pPr>
            <a:r>
              <a:rPr lang="pt-BR" dirty="0" smtClean="0"/>
              <a:t> Formação –espiritualidade – acompanhamento</a:t>
            </a:r>
          </a:p>
          <a:p>
            <a:pPr lvl="0">
              <a:spcAft>
                <a:spcPts val="1800"/>
              </a:spcAft>
            </a:pPr>
            <a:r>
              <a:rPr lang="pt-BR" dirty="0" smtClean="0"/>
              <a:t>Para isto, é urgente que as dioceses busquem:</a:t>
            </a:r>
          </a:p>
          <a:p>
            <a:pPr lvl="0">
              <a:spcAft>
                <a:spcPts val="1800"/>
              </a:spcAft>
            </a:pPr>
            <a:r>
              <a:rPr lang="pt-BR" b="1" dirty="0" smtClean="0">
                <a:latin typeface="Arial Black" pitchFamily="34" charset="0"/>
              </a:rPr>
              <a:t>	estimular a participação dos cristãos leigos e leigas na política</a:t>
            </a:r>
          </a:p>
          <a:p>
            <a:pPr lvl="0">
              <a:spcAft>
                <a:spcPts val="1800"/>
              </a:spcAft>
            </a:pPr>
            <a:r>
              <a:rPr lang="pt-BR" dirty="0" smtClean="0">
                <a:latin typeface="Arial Black" pitchFamily="34" charset="0"/>
              </a:rPr>
              <a:t>	impulsionar os cristãos a construírem mecanismos de 		participação popular </a:t>
            </a:r>
            <a:r>
              <a:rPr lang="pt-BR" dirty="0" smtClean="0"/>
              <a:t>(</a:t>
            </a:r>
            <a:r>
              <a:rPr lang="pt-BR" dirty="0" err="1" smtClean="0"/>
              <a:t>Doc</a:t>
            </a:r>
            <a:r>
              <a:rPr lang="pt-BR" dirty="0" smtClean="0"/>
              <a:t>. 91, </a:t>
            </a:r>
            <a:r>
              <a:rPr lang="pt-BR" dirty="0" err="1" smtClean="0"/>
              <a:t>nn</a:t>
            </a:r>
            <a:r>
              <a:rPr lang="pt-BR" dirty="0" smtClean="0"/>
              <a:t>. 46ss);</a:t>
            </a:r>
          </a:p>
          <a:p>
            <a:pPr lvl="0">
              <a:spcAft>
                <a:spcPts val="1800"/>
              </a:spcAft>
            </a:pPr>
            <a:r>
              <a:rPr lang="pt-BR" b="1" dirty="0" smtClean="0">
                <a:latin typeface="Arial Black" pitchFamily="34" charset="0"/>
              </a:rPr>
              <a:t>		incentivar e preparar os cristãos leigos e leigas a 			participarem de partidos políticos </a:t>
            </a:r>
            <a:r>
              <a:rPr lang="pt-BR" dirty="0" smtClean="0"/>
              <a:t>e serem candidatos para o 			executivo e o legislativo, </a:t>
            </a:r>
          </a:p>
          <a:p>
            <a:pPr lvl="0">
              <a:spcAft>
                <a:spcPts val="1800"/>
              </a:spcAft>
            </a:pPr>
            <a:r>
              <a:rPr lang="pt-BR" dirty="0" smtClean="0">
                <a:latin typeface="Arial Black" pitchFamily="34" charset="0"/>
              </a:rPr>
              <a:t>		mostrar aos membros das nossas comunidades </a:t>
            </a:r>
            <a:r>
              <a:rPr lang="pt-BR" dirty="0" smtClean="0"/>
              <a:t>e à 			população em geral, que há várias maneiras de tomar parte na política: nos 		Conselhos Paritários de Políticas Públicas, nos movimentos sociais, 			conselhos de escola, coleta de assinaturas.......</a:t>
            </a:r>
          </a:p>
          <a:p>
            <a:pPr>
              <a:spcAft>
                <a:spcPts val="600"/>
              </a:spcAft>
            </a:pPr>
            <a:endParaRPr lang="pt-BR" dirty="0"/>
          </a:p>
        </p:txBody>
      </p:sp>
      <p:sp>
        <p:nvSpPr>
          <p:cNvPr id="4" name="Elipse 3"/>
          <p:cNvSpPr/>
          <p:nvPr/>
        </p:nvSpPr>
        <p:spPr>
          <a:xfrm>
            <a:off x="467544" y="2132856"/>
            <a:ext cx="467544"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1</a:t>
            </a:r>
            <a:endParaRPr lang="pt-BR" sz="3600" dirty="0"/>
          </a:p>
        </p:txBody>
      </p:sp>
      <p:sp>
        <p:nvSpPr>
          <p:cNvPr id="5" name="Elipse 4"/>
          <p:cNvSpPr/>
          <p:nvPr/>
        </p:nvSpPr>
        <p:spPr>
          <a:xfrm>
            <a:off x="467544" y="2708920"/>
            <a:ext cx="467544"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2</a:t>
            </a:r>
            <a:endParaRPr lang="pt-BR" sz="3600" dirty="0"/>
          </a:p>
        </p:txBody>
      </p:sp>
      <p:sp>
        <p:nvSpPr>
          <p:cNvPr id="6" name="Elipse 5"/>
          <p:cNvSpPr/>
          <p:nvPr/>
        </p:nvSpPr>
        <p:spPr>
          <a:xfrm>
            <a:off x="1331640" y="3573016"/>
            <a:ext cx="467544"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3</a:t>
            </a:r>
            <a:endParaRPr lang="pt-BR" sz="3600" dirty="0"/>
          </a:p>
        </p:txBody>
      </p:sp>
      <p:sp>
        <p:nvSpPr>
          <p:cNvPr id="7" name="Elipse 6"/>
          <p:cNvSpPr/>
          <p:nvPr/>
        </p:nvSpPr>
        <p:spPr>
          <a:xfrm>
            <a:off x="1331640" y="4437112"/>
            <a:ext cx="467544"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4</a:t>
            </a:r>
            <a:endParaRPr lang="pt-BR" sz="36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755576" y="836712"/>
            <a:ext cx="7992888" cy="4647426"/>
          </a:xfrm>
          <a:prstGeom prst="rect">
            <a:avLst/>
          </a:prstGeom>
          <a:noFill/>
        </p:spPr>
        <p:txBody>
          <a:bodyPr wrap="square" rtlCol="0">
            <a:spAutoFit/>
          </a:bodyPr>
          <a:lstStyle/>
          <a:p>
            <a:pPr lvl="0">
              <a:spcAft>
                <a:spcPts val="600"/>
              </a:spcAft>
            </a:pPr>
            <a:r>
              <a:rPr lang="pt-BR" sz="2000" b="1" dirty="0" smtClean="0">
                <a:latin typeface="Arial Black" pitchFamily="34" charset="0"/>
              </a:rPr>
              <a:t>incentivar e animar </a:t>
            </a:r>
            <a:r>
              <a:rPr lang="pt-BR" dirty="0" smtClean="0"/>
              <a:t>a constituição de Cursos e/ou Escolas de Fé e Política ou Fé e Cidadania, ou com outras denominações, nas Dioceses e Regionais. </a:t>
            </a:r>
          </a:p>
          <a:p>
            <a:pPr lvl="0">
              <a:spcAft>
                <a:spcPts val="600"/>
              </a:spcAft>
            </a:pPr>
            <a:endParaRPr lang="pt-BR" dirty="0" smtClean="0"/>
          </a:p>
          <a:p>
            <a:pPr lvl="0" algn="ctr">
              <a:spcAft>
                <a:spcPts val="600"/>
              </a:spcAft>
            </a:pPr>
            <a:r>
              <a:rPr lang="pt-BR" dirty="0" smtClean="0">
                <a:latin typeface="Aharoni" pitchFamily="2" charset="-79"/>
                <a:cs typeface="Aharoni" pitchFamily="2" charset="-79"/>
              </a:rPr>
              <a:t>Manifestamos nosso reconhecimento a várias iniciativas, como: Curso do Centro Nacional de Fé e Política “Dom Helder Câmara” (CEFEP); da Comissão Nacional de Fé e Política do CNLB; Cursos e Encontros promovidos por Regionais da CNBB, Dioceses, Movimentos Eclesiais, Pastorais de Fé e Política, Pastorais Sociais e da Juventude, pelas </a:t>
            </a:r>
            <a:r>
              <a:rPr lang="pt-BR" dirty="0" err="1" smtClean="0">
                <a:latin typeface="Aharoni" pitchFamily="2" charset="-79"/>
                <a:cs typeface="Aharoni" pitchFamily="2" charset="-79"/>
              </a:rPr>
              <a:t>CEBs</a:t>
            </a:r>
            <a:r>
              <a:rPr lang="pt-BR" dirty="0" smtClean="0">
                <a:latin typeface="Aharoni" pitchFamily="2" charset="-79"/>
                <a:cs typeface="Aharoni" pitchFamily="2" charset="-79"/>
              </a:rPr>
              <a:t> e pelo Movimento Nacional Fé e Política;</a:t>
            </a:r>
          </a:p>
          <a:p>
            <a:pPr lvl="0" algn="ctr">
              <a:spcAft>
                <a:spcPts val="600"/>
              </a:spcAft>
            </a:pPr>
            <a:endParaRPr lang="pt-BR" dirty="0" smtClean="0">
              <a:latin typeface="Aharoni" pitchFamily="2" charset="-79"/>
              <a:cs typeface="Aharoni" pitchFamily="2" charset="-79"/>
            </a:endParaRPr>
          </a:p>
          <a:p>
            <a:pPr lvl="0">
              <a:spcAft>
                <a:spcPts val="600"/>
              </a:spcAft>
            </a:pPr>
            <a:r>
              <a:rPr lang="pt-BR" b="1" dirty="0" smtClean="0">
                <a:latin typeface="Arial Black" pitchFamily="34" charset="0"/>
              </a:rPr>
              <a:t>acompanhar os cristãos que estão com mandatos políticos </a:t>
            </a:r>
            <a:r>
              <a:rPr lang="pt-BR" dirty="0" smtClean="0"/>
              <a:t>(executivo e legislativo), no judiciário e no ministério público e os que participam de Conselhos Paritários de Políticas Públicas, a fim de que vivam também aí a missão profética, promovendo reuniões, encontros, momentos de oração e reflexão e retiros</a:t>
            </a:r>
            <a:endParaRPr lang="pt-BR" dirty="0"/>
          </a:p>
        </p:txBody>
      </p:sp>
      <p:sp>
        <p:nvSpPr>
          <p:cNvPr id="3" name="Elipse 2"/>
          <p:cNvSpPr/>
          <p:nvPr/>
        </p:nvSpPr>
        <p:spPr>
          <a:xfrm>
            <a:off x="179512" y="836712"/>
            <a:ext cx="467544"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5</a:t>
            </a:r>
            <a:endParaRPr lang="pt-BR" sz="3600" dirty="0"/>
          </a:p>
        </p:txBody>
      </p:sp>
      <p:sp>
        <p:nvSpPr>
          <p:cNvPr id="4" name="Elipse 3"/>
          <p:cNvSpPr/>
          <p:nvPr/>
        </p:nvSpPr>
        <p:spPr>
          <a:xfrm>
            <a:off x="179512" y="4005064"/>
            <a:ext cx="467544"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6</a:t>
            </a:r>
            <a:endParaRPr lang="pt-BR" sz="36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0" y="0"/>
            <a:ext cx="6948264" cy="76470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O Mundo das POLÍTICAS PÚBLICAS</a:t>
            </a:r>
            <a:endParaRPr lang="pt-BR" sz="3600" dirty="0"/>
          </a:p>
        </p:txBody>
      </p:sp>
      <p:sp>
        <p:nvSpPr>
          <p:cNvPr id="3" name="CaixaDeTexto 2"/>
          <p:cNvSpPr txBox="1"/>
          <p:nvPr/>
        </p:nvSpPr>
        <p:spPr>
          <a:xfrm>
            <a:off x="611560" y="908720"/>
            <a:ext cx="8532440" cy="5909310"/>
          </a:xfrm>
          <a:prstGeom prst="rect">
            <a:avLst/>
          </a:prstGeom>
          <a:noFill/>
        </p:spPr>
        <p:txBody>
          <a:bodyPr wrap="square" rtlCol="0">
            <a:spAutoFit/>
          </a:bodyPr>
          <a:lstStyle/>
          <a:p>
            <a:pPr lvl="0"/>
            <a:r>
              <a:rPr lang="pt-BR" sz="2000" dirty="0" smtClean="0"/>
              <a:t>As Diretrizes Gerais para a Ação Evangelizadora da Igreja no Brasil 2015-2019, ao insistir na participação social e política dos cristãos leigos e leigas, sugere que</a:t>
            </a:r>
          </a:p>
          <a:p>
            <a:pPr lvl="0"/>
            <a:endParaRPr lang="pt-BR" sz="2000" dirty="0" smtClean="0"/>
          </a:p>
          <a:p>
            <a:pPr lvl="0"/>
            <a:r>
              <a:rPr lang="pt-BR" sz="2000" dirty="0" smtClean="0"/>
              <a:t> “colaborem e ajam em parceria com outras instituições privadas ou públicas, com os movimentos populares e entidades da sociedade civil, em favor da implantação e da execução de políticas públicas voltadas para a defesa e a promoção da vida e do bem comum” (CNBB, </a:t>
            </a:r>
            <a:r>
              <a:rPr lang="pt-BR" sz="2000" dirty="0" err="1" smtClean="0"/>
              <a:t>Doc</a:t>
            </a:r>
            <a:r>
              <a:rPr lang="pt-BR" sz="2000" dirty="0" smtClean="0"/>
              <a:t>. 102, n. 124). </a:t>
            </a:r>
          </a:p>
          <a:p>
            <a:pPr lvl="0"/>
            <a:endParaRPr lang="pt-BR" sz="2000" dirty="0" smtClean="0"/>
          </a:p>
          <a:p>
            <a:pPr lvl="0"/>
            <a:r>
              <a:rPr lang="pt-BR" sz="2000" dirty="0" smtClean="0"/>
              <a:t>Nos Conselhos de Direitos há um grande espaço para os cristãos leigos e leigas se empenharem por políticas públicas em favor da saúde e da educação, do emprego e da segurança, da mobilidade urbana e do lazer, entre outras urgências.</a:t>
            </a:r>
          </a:p>
          <a:p>
            <a:pPr lvl="0"/>
            <a:endParaRPr lang="pt-BR" sz="2000" dirty="0" smtClean="0"/>
          </a:p>
          <a:p>
            <a:pPr lvl="0"/>
            <a:r>
              <a:rPr lang="pt-BR" sz="2000" dirty="0" smtClean="0"/>
              <a:t> São espaços para defender políticas públicas em favor das famílias, das crianças, dos jovens, das mulheres e dos idosos. </a:t>
            </a:r>
          </a:p>
          <a:p>
            <a:pPr lvl="0"/>
            <a:endParaRPr lang="pt-BR" sz="2000" dirty="0" smtClean="0"/>
          </a:p>
          <a:p>
            <a:pPr lvl="0"/>
            <a:r>
              <a:rPr lang="pt-BR" sz="2000" dirty="0" smtClean="0"/>
              <a:t>São também o lugar para lutar corajosamente conta a corrupção e o narcotráfico, dois grandes males que afetam a vida de nosso povo.</a:t>
            </a:r>
          </a:p>
          <a:p>
            <a:pPr lvl="0"/>
            <a:endParaRPr lang="pt-BR" sz="2000" dirty="0" smtClean="0"/>
          </a:p>
        </p:txBody>
      </p:sp>
      <p:sp>
        <p:nvSpPr>
          <p:cNvPr id="4" name="Seta para a direita 3"/>
          <p:cNvSpPr/>
          <p:nvPr/>
        </p:nvSpPr>
        <p:spPr>
          <a:xfrm>
            <a:off x="0" y="980728"/>
            <a:ext cx="683568" cy="64807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Seta para a direita 4"/>
          <p:cNvSpPr/>
          <p:nvPr/>
        </p:nvSpPr>
        <p:spPr>
          <a:xfrm>
            <a:off x="0" y="1988840"/>
            <a:ext cx="683568" cy="64807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a direita 5"/>
          <p:cNvSpPr/>
          <p:nvPr/>
        </p:nvSpPr>
        <p:spPr>
          <a:xfrm>
            <a:off x="0" y="3501008"/>
            <a:ext cx="683568" cy="64807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Seta para a direita 6"/>
          <p:cNvSpPr/>
          <p:nvPr/>
        </p:nvSpPr>
        <p:spPr>
          <a:xfrm>
            <a:off x="0" y="4869160"/>
            <a:ext cx="683568" cy="64807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Seta para a direita 7"/>
          <p:cNvSpPr/>
          <p:nvPr/>
        </p:nvSpPr>
        <p:spPr>
          <a:xfrm>
            <a:off x="0" y="5733256"/>
            <a:ext cx="683568" cy="64807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Chave esquerda 8"/>
          <p:cNvSpPr/>
          <p:nvPr/>
        </p:nvSpPr>
        <p:spPr>
          <a:xfrm>
            <a:off x="539552" y="908720"/>
            <a:ext cx="216024" cy="79208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0" name="Chave esquerda 9"/>
          <p:cNvSpPr/>
          <p:nvPr/>
        </p:nvSpPr>
        <p:spPr>
          <a:xfrm>
            <a:off x="539552" y="1844824"/>
            <a:ext cx="144016" cy="100811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1" name="Chave esquerda 10"/>
          <p:cNvSpPr/>
          <p:nvPr/>
        </p:nvSpPr>
        <p:spPr>
          <a:xfrm>
            <a:off x="539552" y="3140968"/>
            <a:ext cx="216024" cy="151216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3" name="Chave esquerda 12"/>
          <p:cNvSpPr/>
          <p:nvPr/>
        </p:nvSpPr>
        <p:spPr>
          <a:xfrm>
            <a:off x="539552" y="5805264"/>
            <a:ext cx="288032" cy="5760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4" name="Chave esquerda 13"/>
          <p:cNvSpPr/>
          <p:nvPr/>
        </p:nvSpPr>
        <p:spPr>
          <a:xfrm>
            <a:off x="539552" y="4797152"/>
            <a:ext cx="288032" cy="79208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899592" y="188640"/>
            <a:ext cx="7776864" cy="5355312"/>
          </a:xfrm>
          <a:prstGeom prst="rect">
            <a:avLst/>
          </a:prstGeom>
        </p:spPr>
        <p:txBody>
          <a:bodyPr wrap="square">
            <a:spAutoFit/>
          </a:bodyPr>
          <a:lstStyle/>
          <a:p>
            <a:pPr lvl="0"/>
            <a:r>
              <a:rPr lang="pt-BR" dirty="0" smtClean="0"/>
              <a:t> “Incentive-se, para tanto, a participação, ativa e consciente, nos Conselhos de Direitos e o empenho generoso na busca de políticas públicas que ofereçam as condições necessárias ao bem-estar de pessoas, famílias e povos” (CNBB, </a:t>
            </a:r>
            <a:r>
              <a:rPr lang="pt-BR" dirty="0" err="1" smtClean="0"/>
              <a:t>Doc</a:t>
            </a:r>
            <a:r>
              <a:rPr lang="pt-BR" dirty="0" smtClean="0"/>
              <a:t>. 102, n. 124).</a:t>
            </a:r>
          </a:p>
          <a:p>
            <a:pPr lvl="0"/>
            <a:endParaRPr lang="pt-BR" dirty="0" smtClean="0"/>
          </a:p>
          <a:p>
            <a:pPr lvl="0"/>
            <a:r>
              <a:rPr lang="pt-BR" dirty="0" smtClean="0"/>
              <a:t>Esses Conselhos de Direitos, previstos pela lei para os níveis municipal, estadual e federal, são um lugar privilegiado de participação dos cristãos leigos e leigas na vida política. </a:t>
            </a:r>
          </a:p>
          <a:p>
            <a:pPr lvl="0"/>
            <a:endParaRPr lang="pt-BR" dirty="0" smtClean="0"/>
          </a:p>
          <a:p>
            <a:pPr lvl="0"/>
            <a:r>
              <a:rPr lang="pt-BR" dirty="0" smtClean="0"/>
              <a:t>Sem a presença dos leigos e leigas nestes conselhos perdemos, por omissão, a chance de defender os direitos dos cidadãos, facilitamos a manipulação e a corrupção no âmbito da política e perdemos uma oportunidade ímpar do exercício da cidadania, do </a:t>
            </a:r>
            <a:r>
              <a:rPr lang="pt-BR" dirty="0" err="1" smtClean="0"/>
              <a:t>profetismo</a:t>
            </a:r>
            <a:r>
              <a:rPr lang="pt-BR" dirty="0" smtClean="0"/>
              <a:t> e da promoção do bem comum. </a:t>
            </a:r>
          </a:p>
          <a:p>
            <a:pPr lvl="0"/>
            <a:endParaRPr lang="pt-BR" dirty="0" smtClean="0"/>
          </a:p>
          <a:p>
            <a:pPr lvl="0"/>
            <a:r>
              <a:rPr lang="pt-BR" dirty="0" smtClean="0"/>
              <a:t>É necessário oferecermos meios de preparação para nossos representantes nestes conselhos, para que possam atuar com competência, com responsabilidade e com consciência nestes específicos areópagos do mundo político.</a:t>
            </a:r>
          </a:p>
          <a:p>
            <a:endParaRPr lang="pt-BR" dirty="0"/>
          </a:p>
        </p:txBody>
      </p:sp>
      <p:sp>
        <p:nvSpPr>
          <p:cNvPr id="4" name="Seta para a direita 3"/>
          <p:cNvSpPr/>
          <p:nvPr/>
        </p:nvSpPr>
        <p:spPr>
          <a:xfrm>
            <a:off x="0" y="4437112"/>
            <a:ext cx="683568" cy="64807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Seta para a direita 4"/>
          <p:cNvSpPr/>
          <p:nvPr/>
        </p:nvSpPr>
        <p:spPr>
          <a:xfrm>
            <a:off x="0" y="2924944"/>
            <a:ext cx="683568" cy="64807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a direita 5"/>
          <p:cNvSpPr/>
          <p:nvPr/>
        </p:nvSpPr>
        <p:spPr>
          <a:xfrm>
            <a:off x="0" y="1772816"/>
            <a:ext cx="683568" cy="64807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Seta para a direita 6"/>
          <p:cNvSpPr/>
          <p:nvPr/>
        </p:nvSpPr>
        <p:spPr>
          <a:xfrm>
            <a:off x="0" y="548680"/>
            <a:ext cx="683568" cy="64807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Chave esquerda 7"/>
          <p:cNvSpPr/>
          <p:nvPr/>
        </p:nvSpPr>
        <p:spPr>
          <a:xfrm>
            <a:off x="683568" y="0"/>
            <a:ext cx="360040" cy="148478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9" name="Chave esquerda 8"/>
          <p:cNvSpPr/>
          <p:nvPr/>
        </p:nvSpPr>
        <p:spPr>
          <a:xfrm>
            <a:off x="755576" y="1628800"/>
            <a:ext cx="288032" cy="86409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0" name="Chave esquerda 9"/>
          <p:cNvSpPr/>
          <p:nvPr/>
        </p:nvSpPr>
        <p:spPr>
          <a:xfrm>
            <a:off x="827584" y="2708920"/>
            <a:ext cx="144016" cy="115212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1" name="Chave esquerda 10"/>
          <p:cNvSpPr/>
          <p:nvPr/>
        </p:nvSpPr>
        <p:spPr>
          <a:xfrm>
            <a:off x="827584" y="4077072"/>
            <a:ext cx="288032" cy="115212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0" y="0"/>
            <a:ext cx="6948264" cy="76470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O Mundo do TRABALHO</a:t>
            </a:r>
            <a:endParaRPr lang="pt-BR" sz="3600" dirty="0"/>
          </a:p>
        </p:txBody>
      </p:sp>
      <p:sp>
        <p:nvSpPr>
          <p:cNvPr id="3" name="CaixaDeTexto 2"/>
          <p:cNvSpPr txBox="1"/>
          <p:nvPr/>
        </p:nvSpPr>
        <p:spPr>
          <a:xfrm>
            <a:off x="179512" y="980728"/>
            <a:ext cx="8712968" cy="6186309"/>
          </a:xfrm>
          <a:prstGeom prst="rect">
            <a:avLst/>
          </a:prstGeom>
          <a:noFill/>
        </p:spPr>
        <p:txBody>
          <a:bodyPr wrap="square" rtlCol="0">
            <a:spAutoFit/>
          </a:bodyPr>
          <a:lstStyle/>
          <a:p>
            <a:pPr lvl="0"/>
            <a:r>
              <a:rPr lang="pt-BR" dirty="0" smtClean="0"/>
              <a:t>No mundo do trabalho, a pessoa e o trabalho são elementos chaves no ensino social da Igreja.  O trabalho é um direito fundamental da pessoa humana. </a:t>
            </a:r>
          </a:p>
          <a:p>
            <a:pPr lvl="0"/>
            <a:endParaRPr lang="pt-BR" dirty="0" smtClean="0"/>
          </a:p>
          <a:p>
            <a:pPr lvl="0"/>
            <a:r>
              <a:rPr lang="pt-BR" dirty="0" smtClean="0"/>
              <a:t>Diante dessa realidade, as Igrejas Particulares se esforcem para:</a:t>
            </a:r>
          </a:p>
          <a:p>
            <a:pPr lvl="0"/>
            <a:endParaRPr lang="pt-BR" dirty="0" smtClean="0"/>
          </a:p>
          <a:p>
            <a:pPr lvl="0"/>
            <a:r>
              <a:rPr lang="pt-BR" dirty="0" smtClean="0"/>
              <a:t>criar e/ou fortalecer as pastorais do Mundo do Trabalho urbano e rural (PO e CPT), e outros movimentos;  </a:t>
            </a:r>
          </a:p>
          <a:p>
            <a:pPr lvl="0"/>
            <a:endParaRPr lang="pt-BR" dirty="0" smtClean="0"/>
          </a:p>
          <a:p>
            <a:pPr lvl="0"/>
            <a:r>
              <a:rPr lang="pt-BR" dirty="0" smtClean="0"/>
              <a:t>criar e motivar grupos de partilha e de reflexão para os diferentes profissionais e empresários,</a:t>
            </a:r>
          </a:p>
          <a:p>
            <a:pPr lvl="0"/>
            <a:endParaRPr lang="pt-BR" dirty="0" smtClean="0"/>
          </a:p>
          <a:p>
            <a:pPr lvl="0"/>
            <a:r>
              <a:rPr lang="pt-BR" dirty="0" smtClean="0"/>
              <a:t>animar e manifestar nossa solidariedade aos trabalhadores e trabalhadoras na conquista e preservação de seus direitos;</a:t>
            </a:r>
          </a:p>
          <a:p>
            <a:pPr lvl="0"/>
            <a:endParaRPr lang="pt-BR" dirty="0" smtClean="0"/>
          </a:p>
          <a:p>
            <a:pPr lvl="0"/>
            <a:r>
              <a:rPr lang="pt-BR" dirty="0" smtClean="0"/>
              <a:t>incentivar os cristãos  a participarem dos sindicatos e outras organizações e a se articularem em vista de avanços   nas políticas públicas em prol do bem comum;</a:t>
            </a:r>
          </a:p>
          <a:p>
            <a:pPr lvl="0"/>
            <a:endParaRPr lang="pt-BR" dirty="0" smtClean="0"/>
          </a:p>
          <a:p>
            <a:pPr lvl="0"/>
            <a:r>
              <a:rPr lang="pt-BR" dirty="0" smtClean="0"/>
              <a:t>acolher os trabalhadores e trabalhadoras em nossas comunidades eclesiais;</a:t>
            </a:r>
          </a:p>
          <a:p>
            <a:pPr lvl="0"/>
            <a:endParaRPr lang="pt-BR" dirty="0" smtClean="0"/>
          </a:p>
          <a:p>
            <a:pPr lvl="0"/>
            <a:r>
              <a:rPr lang="pt-BR" dirty="0" smtClean="0"/>
              <a:t>apoiar e participar de iniciativas de combate ao trabalho escravo e/ou infantil no campo e na cidade. </a:t>
            </a:r>
          </a:p>
          <a:p>
            <a:endParaRPr lang="pt-B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0" y="0"/>
            <a:ext cx="7668344" cy="76470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O Mundo da CULTURA e da EDUCAÇÃO</a:t>
            </a:r>
            <a:endParaRPr lang="pt-BR" sz="3600" dirty="0"/>
          </a:p>
        </p:txBody>
      </p:sp>
      <p:sp>
        <p:nvSpPr>
          <p:cNvPr id="3" name="CaixaDeTexto 2"/>
          <p:cNvSpPr txBox="1"/>
          <p:nvPr/>
        </p:nvSpPr>
        <p:spPr>
          <a:xfrm>
            <a:off x="0" y="908720"/>
            <a:ext cx="8820472" cy="5909310"/>
          </a:xfrm>
          <a:prstGeom prst="rect">
            <a:avLst/>
          </a:prstGeom>
          <a:noFill/>
        </p:spPr>
        <p:txBody>
          <a:bodyPr wrap="square" rtlCol="0">
            <a:spAutoFit/>
          </a:bodyPr>
          <a:lstStyle/>
          <a:p>
            <a:pPr lvl="0"/>
            <a:r>
              <a:rPr lang="pt-BR" dirty="0" smtClean="0"/>
              <a:t>No mundo da cultura, as dioceses e paróquias se esforcem para:</a:t>
            </a:r>
          </a:p>
          <a:p>
            <a:pPr lvl="0"/>
            <a:endParaRPr lang="pt-BR" dirty="0" smtClean="0"/>
          </a:p>
          <a:p>
            <a:pPr lvl="0"/>
            <a:r>
              <a:rPr lang="pt-BR" dirty="0" smtClean="0"/>
              <a:t>criar círculos de partilha e de reflexão entre os diversos campos do saber e da ciência </a:t>
            </a:r>
          </a:p>
          <a:p>
            <a:pPr lvl="0"/>
            <a:endParaRPr lang="pt-BR" dirty="0" smtClean="0"/>
          </a:p>
          <a:p>
            <a:pPr lvl="0"/>
            <a:r>
              <a:rPr lang="pt-BR" dirty="0" smtClean="0"/>
              <a:t>implantar a Pastoral da Cultura onde ela não existe e divulgar a importância do “Átrio dos Gentios”, que é um espaço de encontro entre crentes e não crentes em torno do tema de Deus (Bento XVI);</a:t>
            </a:r>
          </a:p>
          <a:p>
            <a:pPr lvl="0"/>
            <a:endParaRPr lang="pt-BR" dirty="0" smtClean="0"/>
          </a:p>
          <a:p>
            <a:pPr lvl="0"/>
            <a:r>
              <a:rPr lang="pt-BR" dirty="0" smtClean="0"/>
              <a:t>animar os comunicadores e os formadores de opinião a manifestarem os valores do Reino através dos meios de comunicação;</a:t>
            </a:r>
          </a:p>
          <a:p>
            <a:pPr lvl="0"/>
            <a:endParaRPr lang="pt-BR" dirty="0" smtClean="0"/>
          </a:p>
          <a:p>
            <a:pPr lvl="0"/>
            <a:r>
              <a:rPr lang="pt-BR" dirty="0" smtClean="0"/>
              <a:t>incentivar e apoiar os cristãos leigos e leigas para que, nos diferentes campos das artes e da cultura popular, apontem para o sentido da vida e da sua transcendência, contribuindo para a obra evangelizadora. </a:t>
            </a:r>
          </a:p>
          <a:p>
            <a:pPr lvl="0"/>
            <a:endParaRPr lang="pt-BR" dirty="0" smtClean="0"/>
          </a:p>
          <a:p>
            <a:r>
              <a:rPr lang="pt-BR" dirty="0" smtClean="0"/>
              <a:t>O compromisso evangelizador de tantos fiéis leigos no mundo da educação contribui para a promoção do desenvolvimento integral da pessoa.</a:t>
            </a:r>
          </a:p>
          <a:p>
            <a:endParaRPr lang="pt-BR" dirty="0" smtClean="0"/>
          </a:p>
          <a:p>
            <a:r>
              <a:rPr lang="pt-BR" dirty="0" smtClean="0"/>
              <a:t>É urgente que a Pastoral da Educação e a Pastoral Universitária se tornem viva expressão em cada Igreja particular.</a:t>
            </a:r>
          </a:p>
          <a:p>
            <a:endParaRPr lang="pt-B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052736"/>
            <a:ext cx="8712968" cy="6186309"/>
          </a:xfrm>
          <a:prstGeom prst="rect">
            <a:avLst/>
          </a:prstGeom>
          <a:noFill/>
        </p:spPr>
        <p:txBody>
          <a:bodyPr wrap="square" rtlCol="0">
            <a:spAutoFit/>
          </a:bodyPr>
          <a:lstStyle/>
          <a:p>
            <a:r>
              <a:rPr lang="pt-BR" b="1" i="1" dirty="0" smtClean="0"/>
              <a:t> </a:t>
            </a:r>
            <a:endParaRPr lang="pt-BR" dirty="0" smtClean="0"/>
          </a:p>
          <a:p>
            <a:pPr lvl="0"/>
            <a:r>
              <a:rPr lang="pt-BR" dirty="0" smtClean="0"/>
              <a:t>O Diretório de Comunicação da Igreja no Brasil (CNBB, </a:t>
            </a:r>
            <a:r>
              <a:rPr lang="pt-BR" dirty="0" err="1" smtClean="0"/>
              <a:t>Doc</a:t>
            </a:r>
            <a:r>
              <a:rPr lang="pt-BR" dirty="0" smtClean="0"/>
              <a:t>. 99) é uma fonte inspiradora e orientadora para a ação dos cristãos no vasto e complexo mundo das comunicações. Somos todos interpelados a conhecer e estudar os meios e processos de comunicação através de cursos, encontros, leituras. É necessário desenvolver a comunicação interpessoal e evangelizar com a ajuda dos maravilhosos meios de comunicação, para o Evangelho chegar até aos confins da terra e sobre os telhados. É indispensável o empenho de todos para defender o direito à informação, a liberdade de imprensa segundo os critérios éticos, como também garantir o acesso às tecnologias da comunicação e implantar a Pastoral da Comunicação.</a:t>
            </a:r>
          </a:p>
          <a:p>
            <a:pPr lvl="0"/>
            <a:r>
              <a:rPr lang="pt-BR" dirty="0" smtClean="0"/>
              <a:t>O comunicador cristão tem como primeiro objetivo anunciar Jesus Cristo e seu Reino, colaborar com o bem comum, com a comunidade em suas necessidades e com a superação dos problemas sociais, éticos e religiosos. Para tanto, exige-se competência técnica, zelo pela arte, coerência ética, vida espiritual e vivência eclesial. É necessário o intercâmbio com os profissionais das mídias e da comunicação para o aprimoramento técnico, ético, político e social de ambas as partes. A Pastoral da Comunicação necessita do apoio financeiro de todos os setores diocesanos e paroquiais. Todos nós na Igreja precisamos ser conscientizados a respeito da necessidade, prioridade e urgência da comunicação em todos os seus níveis. Aquilo que não é comunicado, não é conhecido. As boas obras sejam comunicadas para a glória do Pai, o bem da sociedade, a divulgação do Evangelho e para o bom exemplo, incentivo e alegria de todos.</a:t>
            </a:r>
          </a:p>
          <a:p>
            <a:endParaRPr lang="pt-BR" dirty="0"/>
          </a:p>
        </p:txBody>
      </p:sp>
      <p:sp>
        <p:nvSpPr>
          <p:cNvPr id="3" name="Retângulo de cantos arredondados 2"/>
          <p:cNvSpPr/>
          <p:nvPr/>
        </p:nvSpPr>
        <p:spPr>
          <a:xfrm>
            <a:off x="0" y="0"/>
            <a:ext cx="7668344" cy="76470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O Mundo das COMUNICAÇÕES</a:t>
            </a:r>
            <a:endParaRPr lang="pt-BR" sz="36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1052736"/>
            <a:ext cx="8280920" cy="5078313"/>
          </a:xfrm>
          <a:prstGeom prst="rect">
            <a:avLst/>
          </a:prstGeom>
          <a:noFill/>
        </p:spPr>
        <p:txBody>
          <a:bodyPr wrap="square" rtlCol="0">
            <a:spAutoFit/>
          </a:bodyPr>
          <a:lstStyle/>
          <a:p>
            <a:r>
              <a:rPr lang="pt-BR" b="1" i="1" dirty="0" smtClean="0"/>
              <a:t> </a:t>
            </a:r>
          </a:p>
          <a:p>
            <a:pPr lvl="0"/>
            <a:r>
              <a:rPr lang="pt-BR" dirty="0" smtClean="0"/>
              <a:t>“Pela nossa realidade corpórea, Deus uniu-nos tão estreitamente ao mundo que nos rodeia, que a desertificação do solo é como uma doença para cada um, e podemos lamentar a extinção de uma espécie como se fosse uma mutilação” (EG, n. 215). </a:t>
            </a:r>
          </a:p>
          <a:p>
            <a:pPr lvl="0"/>
            <a:endParaRPr lang="pt-BR" dirty="0" smtClean="0"/>
          </a:p>
          <a:p>
            <a:pPr lvl="0"/>
            <a:r>
              <a:rPr lang="pt-BR" dirty="0" smtClean="0"/>
              <a:t>Atendendo ao grito da terra e à crise civilizatória que ameaça seriamente a integridade da vida do planeta, torna-se necessária uma ação inspirada na ecologia integral da </a:t>
            </a:r>
            <a:r>
              <a:rPr lang="pt-BR" i="1" dirty="0" err="1" smtClean="0"/>
              <a:t>Laudato</a:t>
            </a:r>
            <a:r>
              <a:rPr lang="pt-BR" i="1" dirty="0" smtClean="0"/>
              <a:t> </a:t>
            </a:r>
            <a:r>
              <a:rPr lang="pt-BR" i="1" dirty="0" err="1" smtClean="0"/>
              <a:t>Sì</a:t>
            </a:r>
            <a:r>
              <a:rPr lang="pt-BR" i="1" dirty="0" smtClean="0"/>
              <a:t>.</a:t>
            </a:r>
            <a:r>
              <a:rPr lang="pt-BR" dirty="0" smtClean="0"/>
              <a:t> </a:t>
            </a:r>
          </a:p>
          <a:p>
            <a:pPr lvl="0"/>
            <a:endParaRPr lang="pt-BR" dirty="0" smtClean="0"/>
          </a:p>
          <a:p>
            <a:pPr lvl="0"/>
            <a:r>
              <a:rPr lang="pt-BR" dirty="0" smtClean="0"/>
              <a:t>Os cristãos leigos e leigas assumirão com coragem a busca de uma comunhão com a criação, a defesa da água, do clima, das florestas e dos mares, como bens públicos a serviço de todas as criaturas. </a:t>
            </a:r>
          </a:p>
          <a:p>
            <a:pPr lvl="0"/>
            <a:endParaRPr lang="pt-BR" dirty="0" smtClean="0"/>
          </a:p>
          <a:p>
            <a:pPr lvl="0"/>
            <a:r>
              <a:rPr lang="pt-BR" dirty="0" smtClean="0"/>
              <a:t>Com animada espiritualidade, educação e consciência responsável, contribuirão para gerar uma civilização centrada na simplicidade, no cuidado da vida e na interdependência de todas as criaturas.</a:t>
            </a:r>
          </a:p>
          <a:p>
            <a:r>
              <a:rPr lang="pt-BR" dirty="0" smtClean="0"/>
              <a:t> </a:t>
            </a:r>
          </a:p>
          <a:p>
            <a:endParaRPr lang="pt-BR" dirty="0"/>
          </a:p>
        </p:txBody>
      </p:sp>
      <p:sp>
        <p:nvSpPr>
          <p:cNvPr id="3" name="Retângulo de cantos arredondados 2"/>
          <p:cNvSpPr/>
          <p:nvPr/>
        </p:nvSpPr>
        <p:spPr>
          <a:xfrm>
            <a:off x="0" y="0"/>
            <a:ext cx="7668344" cy="76470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O cuidado com a nossa CASA COMUM </a:t>
            </a:r>
            <a:endParaRPr lang="pt-B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07504" y="0"/>
            <a:ext cx="8856984" cy="6986528"/>
          </a:xfrm>
          <a:prstGeom prst="rect">
            <a:avLst/>
          </a:prstGeom>
          <a:noFill/>
        </p:spPr>
        <p:txBody>
          <a:bodyPr wrap="square" rtlCol="0">
            <a:spAutoFit/>
          </a:bodyPr>
          <a:lstStyle/>
          <a:p>
            <a:pPr lvl="0"/>
            <a:r>
              <a:rPr lang="pt-BR" dirty="0" smtClean="0"/>
              <a:t>Fortalecido pelo </a:t>
            </a:r>
            <a:r>
              <a:rPr lang="pt-BR" dirty="0" err="1" smtClean="0"/>
              <a:t>profetismo</a:t>
            </a:r>
            <a:r>
              <a:rPr lang="pt-BR" dirty="0" smtClean="0"/>
              <a:t> do Papa Francisco, o cristão discípulo missionário enfrentará, como profeta, as realidades que contradizem o Reino de Deus e insistirá em dizer: </a:t>
            </a:r>
          </a:p>
          <a:p>
            <a:pPr lvl="0" algn="ctr"/>
            <a:r>
              <a:rPr lang="pt-BR" sz="2000" b="1" i="1" dirty="0" smtClean="0">
                <a:latin typeface="Times New Roman" pitchFamily="18" charset="0"/>
                <a:cs typeface="Times New Roman" pitchFamily="18" charset="0"/>
              </a:rPr>
              <a:t>“Não a uma economia de exclusão”. </a:t>
            </a:r>
          </a:p>
          <a:p>
            <a:pPr lvl="0" algn="ctr"/>
            <a:r>
              <a:rPr lang="pt-BR" sz="2000" b="1" i="1" dirty="0" smtClean="0">
                <a:latin typeface="Times New Roman" pitchFamily="18" charset="0"/>
                <a:cs typeface="Times New Roman" pitchFamily="18" charset="0"/>
              </a:rPr>
              <a:t>“Não à cultura descartável” (EG, n. 53). </a:t>
            </a:r>
          </a:p>
          <a:p>
            <a:pPr lvl="0" algn="ctr"/>
            <a:r>
              <a:rPr lang="pt-BR" sz="2000" b="1" i="1" dirty="0" smtClean="0">
                <a:latin typeface="Times New Roman" pitchFamily="18" charset="0"/>
                <a:cs typeface="Times New Roman" pitchFamily="18" charset="0"/>
              </a:rPr>
              <a:t>“Não à globalização da indiferença” (EG, n. 54). </a:t>
            </a:r>
          </a:p>
          <a:p>
            <a:pPr lvl="0" algn="ctr"/>
            <a:r>
              <a:rPr lang="pt-BR" sz="2000" b="1" i="1" dirty="0" smtClean="0">
                <a:latin typeface="Times New Roman" pitchFamily="18" charset="0"/>
                <a:cs typeface="Times New Roman" pitchFamily="18" charset="0"/>
              </a:rPr>
              <a:t>“Não à idolatria do dinheiro” (EG, n. 55).</a:t>
            </a:r>
          </a:p>
          <a:p>
            <a:pPr lvl="0" algn="ctr"/>
            <a:r>
              <a:rPr lang="pt-BR" sz="2000" b="1" i="1" dirty="0" smtClean="0">
                <a:latin typeface="Times New Roman" pitchFamily="18" charset="0"/>
                <a:cs typeface="Times New Roman" pitchFamily="18" charset="0"/>
              </a:rPr>
              <a:t> “Não à especulação financeira” (EG, n. 56). </a:t>
            </a:r>
          </a:p>
          <a:p>
            <a:pPr lvl="0" algn="ctr"/>
            <a:r>
              <a:rPr lang="pt-BR" sz="2000" b="1" i="1" dirty="0" smtClean="0">
                <a:latin typeface="Times New Roman" pitchFamily="18" charset="0"/>
                <a:cs typeface="Times New Roman" pitchFamily="18" charset="0"/>
              </a:rPr>
              <a:t>“Não ao dinheiro que domina ao invés de servir” (EG, n. 57). </a:t>
            </a:r>
          </a:p>
          <a:p>
            <a:pPr lvl="0" algn="ctr"/>
            <a:r>
              <a:rPr lang="pt-BR" sz="2000" b="1" i="1" dirty="0" smtClean="0">
                <a:latin typeface="Times New Roman" pitchFamily="18" charset="0"/>
                <a:cs typeface="Times New Roman" pitchFamily="18" charset="0"/>
              </a:rPr>
              <a:t>“Não à desigualdade social que gera violência” (EG, n. 59). </a:t>
            </a:r>
          </a:p>
          <a:p>
            <a:pPr lvl="0" algn="ctr"/>
            <a:r>
              <a:rPr lang="pt-BR" sz="2000" b="1" i="1" dirty="0" smtClean="0">
                <a:latin typeface="Times New Roman" pitchFamily="18" charset="0"/>
                <a:cs typeface="Times New Roman" pitchFamily="18" charset="0"/>
              </a:rPr>
              <a:t>“Não à fuga dos compromissos” (EG, n. 81). </a:t>
            </a:r>
          </a:p>
          <a:p>
            <a:pPr lvl="0" algn="ctr"/>
            <a:r>
              <a:rPr lang="pt-BR" sz="2000" b="1" i="1" dirty="0" smtClean="0">
                <a:latin typeface="Times New Roman" pitchFamily="18" charset="0"/>
                <a:cs typeface="Times New Roman" pitchFamily="18" charset="0"/>
              </a:rPr>
              <a:t>“Não ao pessimismo estéril” (EG, n. 84).</a:t>
            </a:r>
          </a:p>
          <a:p>
            <a:pPr lvl="0" algn="ctr"/>
            <a:r>
              <a:rPr lang="pt-BR" sz="2000" b="1" i="1" dirty="0" smtClean="0">
                <a:latin typeface="Times New Roman" pitchFamily="18" charset="0"/>
                <a:cs typeface="Times New Roman" pitchFamily="18" charset="0"/>
              </a:rPr>
              <a:t> “Não ao mundanismo espiritual” (EG, n. 93). </a:t>
            </a:r>
          </a:p>
          <a:p>
            <a:pPr lvl="0" algn="ctr"/>
            <a:r>
              <a:rPr lang="pt-BR" sz="2000" b="1" i="1" dirty="0" smtClean="0">
                <a:latin typeface="Times New Roman" pitchFamily="18" charset="0"/>
                <a:cs typeface="Times New Roman" pitchFamily="18" charset="0"/>
              </a:rPr>
              <a:t>“Não à guerra entre nós” </a:t>
            </a:r>
            <a:r>
              <a:rPr lang="pt-BR" dirty="0" smtClean="0"/>
              <a:t>(EG, n. 98). </a:t>
            </a:r>
          </a:p>
          <a:p>
            <a:pPr lvl="0"/>
            <a:endParaRPr lang="pt-BR" dirty="0"/>
          </a:p>
          <a:p>
            <a:pPr lvl="0"/>
            <a:r>
              <a:rPr lang="pt-BR" dirty="0" smtClean="0"/>
              <a:t>Por outro lado o mesmo discípulo missionário gritará: </a:t>
            </a:r>
          </a:p>
          <a:p>
            <a:pPr lvl="0" algn="ctr"/>
            <a:r>
              <a:rPr lang="pt-BR" sz="2000" b="1" i="1" dirty="0" smtClean="0">
                <a:latin typeface="Times New Roman" pitchFamily="18" charset="0"/>
                <a:cs typeface="Times New Roman" pitchFamily="18" charset="0"/>
              </a:rPr>
              <a:t>“Não nos roubem o entusiasmo missionário” (EG, n. 80).</a:t>
            </a:r>
            <a:endParaRPr lang="pt-BR" b="1" i="1" dirty="0" smtClean="0">
              <a:latin typeface="Times New Roman" pitchFamily="18" charset="0"/>
              <a:cs typeface="Times New Roman" pitchFamily="18" charset="0"/>
            </a:endParaRPr>
          </a:p>
          <a:p>
            <a:pPr lvl="0" algn="ctr"/>
            <a:r>
              <a:rPr lang="pt-BR" sz="2000" b="1" i="1" dirty="0" smtClean="0">
                <a:latin typeface="Times New Roman" pitchFamily="18" charset="0"/>
                <a:cs typeface="Times New Roman" pitchFamily="18" charset="0"/>
              </a:rPr>
              <a:t> “Não nos roubem a alegria da evangelização” (EG, n. 83). </a:t>
            </a:r>
          </a:p>
          <a:p>
            <a:pPr lvl="0" algn="ctr"/>
            <a:r>
              <a:rPr lang="pt-BR" sz="2000" b="1" i="1" dirty="0" smtClean="0">
                <a:latin typeface="Times New Roman" pitchFamily="18" charset="0"/>
                <a:cs typeface="Times New Roman" pitchFamily="18" charset="0"/>
              </a:rPr>
              <a:t>“Não nos roubem a esperança” (EG, n. 86). </a:t>
            </a:r>
          </a:p>
          <a:p>
            <a:pPr lvl="0" algn="ctr"/>
            <a:r>
              <a:rPr lang="pt-BR" sz="2000" b="1" i="1" dirty="0" smtClean="0">
                <a:latin typeface="Times New Roman" pitchFamily="18" charset="0"/>
                <a:cs typeface="Times New Roman" pitchFamily="18" charset="0"/>
              </a:rPr>
              <a:t>“Não deixemos que nos roubem a comunidade” (EG, n.92). </a:t>
            </a:r>
          </a:p>
          <a:p>
            <a:pPr lvl="0" algn="ctr"/>
            <a:r>
              <a:rPr lang="pt-BR" sz="2000" b="1" i="1" dirty="0" smtClean="0">
                <a:latin typeface="Times New Roman" pitchFamily="18" charset="0"/>
                <a:cs typeface="Times New Roman" pitchFamily="18" charset="0"/>
              </a:rPr>
              <a:t>“Não deixemos que nos roubem o Evangelho” (EG, n. 97). </a:t>
            </a:r>
          </a:p>
          <a:p>
            <a:pPr lvl="0" algn="ctr"/>
            <a:r>
              <a:rPr lang="pt-BR" sz="2000" b="1" i="1" dirty="0" smtClean="0">
                <a:latin typeface="Times New Roman" pitchFamily="18" charset="0"/>
                <a:cs typeface="Times New Roman" pitchFamily="18" charset="0"/>
              </a:rPr>
              <a:t>“Não deixemos que nos roubem o ideal de amor fraterno” </a:t>
            </a:r>
            <a:r>
              <a:rPr lang="pt-BR" dirty="0" smtClean="0"/>
              <a:t>(EG, n. 101). </a:t>
            </a:r>
          </a:p>
          <a:p>
            <a:pPr lvl="0"/>
            <a:r>
              <a:rPr lang="pt-BR" dirty="0" smtClean="0"/>
              <a:t>Eis o que significa ser missionário no mundo globalizado, consumista e secularizado.</a:t>
            </a:r>
          </a:p>
          <a:p>
            <a:pPr lvl="0"/>
            <a:endParaRPr lang="pt-B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1052736"/>
            <a:ext cx="9144000" cy="6063198"/>
          </a:xfrm>
          <a:prstGeom prst="rect">
            <a:avLst/>
          </a:prstGeom>
          <a:noFill/>
        </p:spPr>
        <p:txBody>
          <a:bodyPr wrap="square" rtlCol="0">
            <a:spAutoFit/>
          </a:bodyPr>
          <a:lstStyle/>
          <a:p>
            <a:pPr lvl="0"/>
            <a:r>
              <a:rPr lang="pt-BR" dirty="0" smtClean="0"/>
              <a:t>Existem muitos outros areópagos do mundo moderno, nos quais os cristãos leigos agem, como sujeitos eclesiais, por força de sua própria cidadania batismal, de sua identidade e dignidade: </a:t>
            </a:r>
          </a:p>
          <a:p>
            <a:pPr lvl="1">
              <a:buFont typeface="Wingdings" pitchFamily="2" charset="2"/>
              <a:buChar char="q"/>
            </a:pPr>
            <a:r>
              <a:rPr lang="pt-BR" sz="2000" dirty="0" smtClean="0">
                <a:latin typeface="Aharoni" pitchFamily="2" charset="-79"/>
                <a:cs typeface="Aharoni" pitchFamily="2" charset="-79"/>
              </a:rPr>
              <a:t>as grandes cidades; </a:t>
            </a:r>
          </a:p>
          <a:p>
            <a:pPr lvl="1">
              <a:buFont typeface="Wingdings" pitchFamily="2" charset="2"/>
              <a:buChar char="q"/>
            </a:pPr>
            <a:r>
              <a:rPr lang="pt-BR" sz="2000" dirty="0" smtClean="0">
                <a:latin typeface="Aharoni" pitchFamily="2" charset="-79"/>
                <a:cs typeface="Aharoni" pitchFamily="2" charset="-79"/>
              </a:rPr>
              <a:t>as migrações; os refugiados políticos ou de guerra ou de catástrofes 	naturais; </a:t>
            </a:r>
          </a:p>
          <a:p>
            <a:pPr lvl="1">
              <a:buFont typeface="Wingdings" pitchFamily="2" charset="2"/>
              <a:buChar char="q"/>
            </a:pPr>
            <a:r>
              <a:rPr lang="pt-BR" sz="2000" dirty="0" smtClean="0">
                <a:latin typeface="Aharoni" pitchFamily="2" charset="-79"/>
                <a:cs typeface="Aharoni" pitchFamily="2" charset="-79"/>
              </a:rPr>
              <a:t>a pobreza; </a:t>
            </a:r>
          </a:p>
          <a:p>
            <a:pPr lvl="1">
              <a:buFont typeface="Wingdings" pitchFamily="2" charset="2"/>
              <a:buChar char="q"/>
            </a:pPr>
            <a:r>
              <a:rPr lang="pt-BR" sz="2000" dirty="0" smtClean="0">
                <a:latin typeface="Aharoni" pitchFamily="2" charset="-79"/>
                <a:cs typeface="Aharoni" pitchFamily="2" charset="-79"/>
              </a:rPr>
              <a:t>o empenho pela paz; </a:t>
            </a:r>
          </a:p>
          <a:p>
            <a:pPr lvl="1">
              <a:buFont typeface="Wingdings" pitchFamily="2" charset="2"/>
              <a:buChar char="q"/>
            </a:pPr>
            <a:r>
              <a:rPr lang="pt-BR" sz="2000" dirty="0" smtClean="0">
                <a:latin typeface="Aharoni" pitchFamily="2" charset="-79"/>
                <a:cs typeface="Aharoni" pitchFamily="2" charset="-79"/>
              </a:rPr>
              <a:t>o desenvolvimento e a libertação dos povos, sobretudo o das 	minorias; </a:t>
            </a:r>
          </a:p>
          <a:p>
            <a:pPr lvl="1">
              <a:buFont typeface="Wingdings" pitchFamily="2" charset="2"/>
              <a:buChar char="q"/>
            </a:pPr>
            <a:r>
              <a:rPr lang="pt-BR" sz="2000" dirty="0" smtClean="0">
                <a:latin typeface="Aharoni" pitchFamily="2" charset="-79"/>
                <a:cs typeface="Aharoni" pitchFamily="2" charset="-79"/>
              </a:rPr>
              <a:t>a promoção da mulher e da criança; </a:t>
            </a:r>
          </a:p>
          <a:p>
            <a:pPr lvl="1">
              <a:buFont typeface="Wingdings" pitchFamily="2" charset="2"/>
              <a:buChar char="q"/>
            </a:pPr>
            <a:r>
              <a:rPr lang="pt-BR" sz="2000" dirty="0" smtClean="0">
                <a:latin typeface="Aharoni" pitchFamily="2" charset="-79"/>
                <a:cs typeface="Aharoni" pitchFamily="2" charset="-79"/>
              </a:rPr>
              <a:t>a força da juventude;; </a:t>
            </a:r>
          </a:p>
          <a:p>
            <a:pPr lvl="1">
              <a:buFont typeface="Wingdings" pitchFamily="2" charset="2"/>
              <a:buChar char="q"/>
            </a:pPr>
            <a:r>
              <a:rPr lang="pt-BR" sz="2000" dirty="0" smtClean="0">
                <a:latin typeface="Aharoni" pitchFamily="2" charset="-79"/>
                <a:cs typeface="Aharoni" pitchFamily="2" charset="-79"/>
              </a:rPr>
              <a:t>as escolas, as universidades; </a:t>
            </a:r>
          </a:p>
          <a:p>
            <a:pPr lvl="1">
              <a:buFont typeface="Wingdings" pitchFamily="2" charset="2"/>
              <a:buChar char="q"/>
            </a:pPr>
            <a:r>
              <a:rPr lang="pt-BR" sz="2000" dirty="0" smtClean="0">
                <a:latin typeface="Aharoni" pitchFamily="2" charset="-79"/>
                <a:cs typeface="Aharoni" pitchFamily="2" charset="-79"/>
              </a:rPr>
              <a:t>a pesquisa científica; </a:t>
            </a:r>
          </a:p>
          <a:p>
            <a:pPr lvl="1">
              <a:buFont typeface="Wingdings" pitchFamily="2" charset="2"/>
              <a:buChar char="q"/>
            </a:pPr>
            <a:r>
              <a:rPr lang="pt-BR" sz="2000" dirty="0" smtClean="0">
                <a:latin typeface="Aharoni" pitchFamily="2" charset="-79"/>
                <a:cs typeface="Aharoni" pitchFamily="2" charset="-79"/>
              </a:rPr>
              <a:t>as relações internacionais; </a:t>
            </a:r>
          </a:p>
          <a:p>
            <a:pPr lvl="1">
              <a:buFont typeface="Wingdings" pitchFamily="2" charset="2"/>
              <a:buChar char="q"/>
            </a:pPr>
            <a:r>
              <a:rPr lang="pt-BR" sz="2000" dirty="0" smtClean="0">
                <a:latin typeface="Aharoni" pitchFamily="2" charset="-79"/>
                <a:cs typeface="Aharoni" pitchFamily="2" charset="-79"/>
              </a:rPr>
              <a:t>o turismo, </a:t>
            </a:r>
          </a:p>
          <a:p>
            <a:pPr lvl="1">
              <a:buFont typeface="Wingdings" pitchFamily="2" charset="2"/>
              <a:buChar char="q"/>
            </a:pPr>
            <a:r>
              <a:rPr lang="pt-BR" sz="2000" dirty="0" smtClean="0">
                <a:latin typeface="Aharoni" pitchFamily="2" charset="-79"/>
                <a:cs typeface="Aharoni" pitchFamily="2" charset="-79"/>
              </a:rPr>
              <a:t>os militares e outros. </a:t>
            </a:r>
          </a:p>
          <a:p>
            <a:pPr lvl="0"/>
            <a:endParaRPr lang="pt-BR" dirty="0" smtClean="0"/>
          </a:p>
          <a:p>
            <a:pPr lvl="0"/>
            <a:r>
              <a:rPr lang="pt-BR" dirty="0" smtClean="0"/>
              <a:t>são outros tantos mundos a serem iluminados e transformados pela ação evangélica dos cristãos leigos e leigas numa “Igreja em saída”.</a:t>
            </a:r>
            <a:r>
              <a:rPr lang="pt-BR" b="1" dirty="0" smtClean="0"/>
              <a:t> </a:t>
            </a:r>
            <a:endParaRPr lang="pt-BR" dirty="0" smtClean="0"/>
          </a:p>
          <a:p>
            <a:endParaRPr lang="pt-BR" dirty="0"/>
          </a:p>
        </p:txBody>
      </p:sp>
      <p:sp>
        <p:nvSpPr>
          <p:cNvPr id="3" name="Retângulo de cantos arredondados 2"/>
          <p:cNvSpPr/>
          <p:nvPr/>
        </p:nvSpPr>
        <p:spPr>
          <a:xfrm>
            <a:off x="0" y="0"/>
            <a:ext cx="9144000" cy="98072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Outros campos de ação ou Areópagos Modernos</a:t>
            </a:r>
            <a:endParaRPr lang="pt-BR" sz="36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tângulo 15"/>
          <p:cNvSpPr/>
          <p:nvPr/>
        </p:nvSpPr>
        <p:spPr>
          <a:xfrm>
            <a:off x="683568" y="4941168"/>
            <a:ext cx="8361312" cy="93610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p:cNvSpPr/>
          <p:nvPr/>
        </p:nvSpPr>
        <p:spPr>
          <a:xfrm>
            <a:off x="683568" y="3356992"/>
            <a:ext cx="8361312" cy="93610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p:cNvSpPr/>
          <p:nvPr/>
        </p:nvSpPr>
        <p:spPr>
          <a:xfrm>
            <a:off x="611560" y="2060848"/>
            <a:ext cx="8433320" cy="10801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Retângulo 12"/>
          <p:cNvSpPr/>
          <p:nvPr/>
        </p:nvSpPr>
        <p:spPr>
          <a:xfrm>
            <a:off x="611560" y="836712"/>
            <a:ext cx="8280920" cy="100811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CaixaDeTexto 1"/>
          <p:cNvSpPr txBox="1"/>
          <p:nvPr/>
        </p:nvSpPr>
        <p:spPr>
          <a:xfrm>
            <a:off x="611560" y="620688"/>
            <a:ext cx="8280920" cy="6186309"/>
          </a:xfrm>
          <a:prstGeom prst="rect">
            <a:avLst/>
          </a:prstGeom>
          <a:noFill/>
          <a:ln>
            <a:noFill/>
          </a:ln>
        </p:spPr>
        <p:txBody>
          <a:bodyPr wrap="square" rtlCol="0">
            <a:spAutoFit/>
          </a:bodyPr>
          <a:lstStyle/>
          <a:p>
            <a:pPr marL="342900" indent="-342900"/>
            <a:endParaRPr lang="pt-BR" dirty="0" smtClean="0"/>
          </a:p>
          <a:p>
            <a:pPr marL="342900" indent="-342900"/>
            <a:r>
              <a:rPr lang="pt-BR" dirty="0" smtClean="0"/>
              <a:t>Conscientizar os cristãos leigos e leigas quanto à sua identidade, vocação, espiritualidade e missão, incentivando-os a assumir seu compromisso batismal no dia a dia, como testemunhas do Evangelho nas realidades do mundo.</a:t>
            </a:r>
          </a:p>
          <a:p>
            <a:pPr marL="342900" indent="-342900"/>
            <a:endParaRPr lang="pt-BR" dirty="0" smtClean="0"/>
          </a:p>
          <a:p>
            <a:r>
              <a:rPr lang="pt-BR" dirty="0" smtClean="0"/>
              <a:t>b) Convocar os cristãos leigos e leigas  a participar consciente dos processos de planejamento, decisão e execução da vida eclesial e da ação pastoral por meio das assembleias paroquiais, diocesanas, regionais e nacionais, e dos conselhos pastorais, econômico-administrativos, missionários e outros.</a:t>
            </a:r>
          </a:p>
          <a:p>
            <a:endParaRPr lang="pt-BR" dirty="0" smtClean="0"/>
          </a:p>
          <a:p>
            <a:r>
              <a:rPr lang="pt-BR" dirty="0" smtClean="0"/>
              <a:t>c) Efetivar o processo de participação, dos vários sujeitos eclesiais, contribuindo para a consciência e o testemunho de comunhão como Igreja, tornando regulares as Assembleias Nacionais dos Organismos do Povo de Deus </a:t>
            </a:r>
          </a:p>
          <a:p>
            <a:pPr algn="ctr"/>
            <a:r>
              <a:rPr lang="pt-BR" b="1" i="1" dirty="0" smtClean="0">
                <a:solidFill>
                  <a:schemeClr val="accent3">
                    <a:lumMod val="50000"/>
                  </a:schemeClr>
                </a:solidFill>
                <a:latin typeface="Times New Roman" pitchFamily="18" charset="0"/>
                <a:cs typeface="Times New Roman" pitchFamily="18" charset="0"/>
              </a:rPr>
              <a:t>“O caminho da </a:t>
            </a:r>
            <a:r>
              <a:rPr lang="pt-BR" b="1" i="1" dirty="0" err="1" smtClean="0">
                <a:solidFill>
                  <a:schemeClr val="accent3">
                    <a:lumMod val="50000"/>
                  </a:schemeClr>
                </a:solidFill>
                <a:latin typeface="Times New Roman" pitchFamily="18" charset="0"/>
                <a:cs typeface="Times New Roman" pitchFamily="18" charset="0"/>
              </a:rPr>
              <a:t>sinodalidade</a:t>
            </a:r>
            <a:r>
              <a:rPr lang="pt-BR" b="1" i="1" dirty="0" smtClean="0">
                <a:solidFill>
                  <a:schemeClr val="accent3">
                    <a:lumMod val="50000"/>
                  </a:schemeClr>
                </a:solidFill>
                <a:latin typeface="Times New Roman" pitchFamily="18" charset="0"/>
                <a:cs typeface="Times New Roman" pitchFamily="18" charset="0"/>
              </a:rPr>
              <a:t> é precisamente o caminho que Deus espera da Igreja do terceiro milênio” </a:t>
            </a:r>
            <a:r>
              <a:rPr lang="pt-BR" dirty="0" smtClean="0"/>
              <a:t>(Discurso no Cinquentenário do Sínodo, 17/10/2015).</a:t>
            </a:r>
          </a:p>
          <a:p>
            <a:endParaRPr lang="pt-BR" dirty="0" smtClean="0"/>
          </a:p>
          <a:p>
            <a:pPr algn="ctr"/>
            <a:r>
              <a:rPr lang="pt-BR" dirty="0" smtClean="0"/>
              <a:t>d) Reconhecer a dignidade da mulher e a sua indispensável contribuição na Igreja e na sociedade (</a:t>
            </a:r>
            <a:r>
              <a:rPr lang="pt-BR" dirty="0" err="1" smtClean="0"/>
              <a:t>CfL</a:t>
            </a:r>
            <a:r>
              <a:rPr lang="pt-BR" dirty="0" smtClean="0"/>
              <a:t>, n. 49), ampliando sua presença, especialmente, na formação e nos espaços decisórios (EG, n. 103).</a:t>
            </a:r>
          </a:p>
          <a:p>
            <a:pPr algn="ctr"/>
            <a:r>
              <a:rPr lang="pt-BR" dirty="0" smtClean="0"/>
              <a:t> </a:t>
            </a:r>
            <a:r>
              <a:rPr lang="pt-BR" b="1" i="1" dirty="0" smtClean="0">
                <a:solidFill>
                  <a:schemeClr val="accent3">
                    <a:lumMod val="50000"/>
                  </a:schemeClr>
                </a:solidFill>
                <a:latin typeface="Times New Roman" pitchFamily="18" charset="0"/>
                <a:cs typeface="Times New Roman" pitchFamily="18" charset="0"/>
              </a:rPr>
              <a:t>“Quanto, pois, à participação na missão apostólica da Igreja, não há dúvida de que, por força do Batismo e da Crisma, a mulher - como o homem -  torna-se participante no tríplice múnus de Jesus Cristo Sacerdote, Profeta e Rei” </a:t>
            </a:r>
            <a:r>
              <a:rPr lang="pt-BR" dirty="0" smtClean="0"/>
              <a:t>(</a:t>
            </a:r>
            <a:r>
              <a:rPr lang="pt-BR" dirty="0" err="1" smtClean="0"/>
              <a:t>CfL</a:t>
            </a:r>
            <a:r>
              <a:rPr lang="pt-BR" dirty="0" smtClean="0"/>
              <a:t> n. 51).</a:t>
            </a:r>
          </a:p>
        </p:txBody>
      </p:sp>
      <p:sp>
        <p:nvSpPr>
          <p:cNvPr id="3" name="Retângulo de cantos arredondados 2"/>
          <p:cNvSpPr/>
          <p:nvPr/>
        </p:nvSpPr>
        <p:spPr>
          <a:xfrm>
            <a:off x="467544" y="0"/>
            <a:ext cx="8136904" cy="7647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latin typeface="Arial Black" pitchFamily="34" charset="0"/>
              </a:rPr>
              <a:t>Indicativos e encaminhamentos de ações pastorais</a:t>
            </a:r>
            <a:endParaRPr lang="pt-BR" sz="2800" dirty="0">
              <a:latin typeface="Arial Black" pitchFamily="34" charset="0"/>
            </a:endParaRPr>
          </a:p>
        </p:txBody>
      </p:sp>
      <p:sp>
        <p:nvSpPr>
          <p:cNvPr id="4" name="Seta para a direita 3"/>
          <p:cNvSpPr/>
          <p:nvPr/>
        </p:nvSpPr>
        <p:spPr>
          <a:xfrm>
            <a:off x="0" y="836712"/>
            <a:ext cx="611560" cy="72008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1</a:t>
            </a:r>
            <a:endParaRPr lang="pt-BR" dirty="0"/>
          </a:p>
        </p:txBody>
      </p:sp>
      <p:sp>
        <p:nvSpPr>
          <p:cNvPr id="10" name="Seta para a direita 9"/>
          <p:cNvSpPr/>
          <p:nvPr/>
        </p:nvSpPr>
        <p:spPr>
          <a:xfrm>
            <a:off x="0" y="4941168"/>
            <a:ext cx="611560" cy="72008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4</a:t>
            </a:r>
            <a:endParaRPr lang="pt-BR" dirty="0"/>
          </a:p>
        </p:txBody>
      </p:sp>
      <p:sp>
        <p:nvSpPr>
          <p:cNvPr id="11" name="Seta para a direita 10"/>
          <p:cNvSpPr/>
          <p:nvPr/>
        </p:nvSpPr>
        <p:spPr>
          <a:xfrm>
            <a:off x="0" y="2204864"/>
            <a:ext cx="611560" cy="72008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2</a:t>
            </a:r>
            <a:endParaRPr lang="pt-BR" dirty="0"/>
          </a:p>
        </p:txBody>
      </p:sp>
      <p:sp>
        <p:nvSpPr>
          <p:cNvPr id="12" name="Seta para a direita 11"/>
          <p:cNvSpPr/>
          <p:nvPr/>
        </p:nvSpPr>
        <p:spPr>
          <a:xfrm>
            <a:off x="0" y="3068960"/>
            <a:ext cx="611560" cy="72008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3</a:t>
            </a:r>
            <a:endParaRPr lang="pt-B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603176" y="4293096"/>
            <a:ext cx="8361312" cy="93610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6"/>
          <p:cNvSpPr/>
          <p:nvPr/>
        </p:nvSpPr>
        <p:spPr>
          <a:xfrm>
            <a:off x="603176" y="2852936"/>
            <a:ext cx="8361312" cy="129614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603176" y="1844824"/>
            <a:ext cx="8361312" cy="93610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611560" y="692696"/>
            <a:ext cx="8361312" cy="93610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CaixaDeTexto 1"/>
          <p:cNvSpPr txBox="1"/>
          <p:nvPr/>
        </p:nvSpPr>
        <p:spPr>
          <a:xfrm>
            <a:off x="683568" y="476672"/>
            <a:ext cx="8208912" cy="5355312"/>
          </a:xfrm>
          <a:prstGeom prst="rect">
            <a:avLst/>
          </a:prstGeom>
          <a:noFill/>
        </p:spPr>
        <p:txBody>
          <a:bodyPr wrap="square" rtlCol="0">
            <a:spAutoFit/>
          </a:bodyPr>
          <a:lstStyle/>
          <a:p>
            <a:endParaRPr lang="pt-BR" dirty="0" smtClean="0"/>
          </a:p>
          <a:p>
            <a:r>
              <a:rPr lang="pt-BR" dirty="0" smtClean="0"/>
              <a:t>e) Incentivar e acompanhar a presença e a ação dos cristãos leigos e leigas na participação social e política: semanas sociais, grito dos excluídos, conselhos paritários de direitos e de políticas públicas, sindicatos, processos políticos e outros.  </a:t>
            </a:r>
          </a:p>
          <a:p>
            <a:endParaRPr lang="pt-BR" dirty="0" smtClean="0"/>
          </a:p>
          <a:p>
            <a:r>
              <a:rPr lang="pt-BR" dirty="0" smtClean="0"/>
              <a:t>f) Aprofundar a questão dos ministérios leigos, estimulando a criação de novos. É importante lembrar que os ministérios e serviços não podem desconectar o cristão leigo da realidade e dos desafios da sociedade nem </a:t>
            </a:r>
            <a:r>
              <a:rPr lang="pt-BR" dirty="0" err="1" smtClean="0"/>
              <a:t>clericalizá-los</a:t>
            </a:r>
            <a:r>
              <a:rPr lang="pt-BR" dirty="0" smtClean="0"/>
              <a:t>. </a:t>
            </a:r>
          </a:p>
          <a:p>
            <a:endParaRPr lang="pt-BR" dirty="0" smtClean="0"/>
          </a:p>
          <a:p>
            <a:r>
              <a:rPr lang="pt-BR" dirty="0" smtClean="0"/>
              <a:t>g) Apoiar as ações realizadas em relação às famílias pelas comunidades, pela pastoral familiar, pelos movimentos familiares, para que elas possam formar seus membros, educando-os na fé e na participação cidadã e para que sejam defensores da vida e da sua qualidade e dos seus valores. </a:t>
            </a:r>
          </a:p>
          <a:p>
            <a:endParaRPr lang="pt-BR" dirty="0" smtClean="0"/>
          </a:p>
          <a:p>
            <a:r>
              <a:rPr lang="pt-BR" dirty="0" smtClean="0"/>
              <a:t>h) Criar e fortalecer as pastorais sociais, em espírito missionário, para responder às necessidades de cada realidade de exclusão e sofrimento. </a:t>
            </a:r>
          </a:p>
          <a:p>
            <a:endParaRPr lang="pt-BR" dirty="0" smtClean="0"/>
          </a:p>
          <a:p>
            <a:endParaRPr lang="pt-BR" dirty="0" smtClean="0"/>
          </a:p>
          <a:p>
            <a:endParaRPr lang="pt-BR" dirty="0"/>
          </a:p>
        </p:txBody>
      </p:sp>
      <p:sp>
        <p:nvSpPr>
          <p:cNvPr id="3" name="Seta para a direita 2"/>
          <p:cNvSpPr/>
          <p:nvPr/>
        </p:nvSpPr>
        <p:spPr>
          <a:xfrm>
            <a:off x="0" y="620688"/>
            <a:ext cx="611560" cy="72008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5</a:t>
            </a:r>
            <a:endParaRPr lang="pt-BR" dirty="0"/>
          </a:p>
        </p:txBody>
      </p:sp>
      <p:sp>
        <p:nvSpPr>
          <p:cNvPr id="11" name="Seta para a direita 10"/>
          <p:cNvSpPr/>
          <p:nvPr/>
        </p:nvSpPr>
        <p:spPr>
          <a:xfrm>
            <a:off x="0" y="1916832"/>
            <a:ext cx="611560" cy="72008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6</a:t>
            </a:r>
            <a:endParaRPr lang="pt-BR" dirty="0"/>
          </a:p>
        </p:txBody>
      </p:sp>
      <p:sp>
        <p:nvSpPr>
          <p:cNvPr id="12" name="Seta para a direita 11"/>
          <p:cNvSpPr/>
          <p:nvPr/>
        </p:nvSpPr>
        <p:spPr>
          <a:xfrm>
            <a:off x="0" y="3212976"/>
            <a:ext cx="611560" cy="72008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7</a:t>
            </a:r>
            <a:endParaRPr lang="pt-BR" dirty="0"/>
          </a:p>
        </p:txBody>
      </p:sp>
      <p:sp>
        <p:nvSpPr>
          <p:cNvPr id="13" name="Seta para a direita 12"/>
          <p:cNvSpPr/>
          <p:nvPr/>
        </p:nvSpPr>
        <p:spPr>
          <a:xfrm>
            <a:off x="0" y="4437112"/>
            <a:ext cx="611560" cy="72008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8</a:t>
            </a:r>
            <a:endParaRPr lang="pt-B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6"/>
          <p:cNvSpPr/>
          <p:nvPr/>
        </p:nvSpPr>
        <p:spPr>
          <a:xfrm>
            <a:off x="539552" y="4509120"/>
            <a:ext cx="8361312" cy="129614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467544" y="3501008"/>
            <a:ext cx="8361312" cy="864096"/>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611560" y="1484784"/>
            <a:ext cx="8361312" cy="1872208"/>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611560" y="332656"/>
            <a:ext cx="8361312" cy="10801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CaixaDeTexto 1"/>
          <p:cNvSpPr txBox="1"/>
          <p:nvPr/>
        </p:nvSpPr>
        <p:spPr>
          <a:xfrm>
            <a:off x="683568" y="332656"/>
            <a:ext cx="7632848" cy="5632311"/>
          </a:xfrm>
          <a:prstGeom prst="rect">
            <a:avLst/>
          </a:prstGeom>
          <a:noFill/>
        </p:spPr>
        <p:txBody>
          <a:bodyPr wrap="square" rtlCol="0">
            <a:spAutoFit/>
          </a:bodyPr>
          <a:lstStyle/>
          <a:p>
            <a:r>
              <a:rPr lang="pt-BR" dirty="0" smtClean="0"/>
              <a:t>i) Fortalecer a consciência de pertença à comunidade eclesial, de gratidão a Deus e de corresponsabilidade, para acontecerem a comunhão e a partilha necessárias à sustentação das atividades pastorais e sociais .</a:t>
            </a:r>
          </a:p>
          <a:p>
            <a:endParaRPr lang="pt-BR" dirty="0" smtClean="0"/>
          </a:p>
          <a:p>
            <a:r>
              <a:rPr lang="pt-BR" dirty="0" smtClean="0"/>
              <a:t>j) Buscar meios efetivos para garantir o protagonismo juvenil na Igreja e na sociedade, numa linha de continuidade com os esforços demonstrado na preparação e realização da Campanha da Fraternidade, do Dia Nacional da Juventude – DNJ, das Jornadas Diocesanas da Juventude, e da Jornada Mundial da Juventude – JMJ, atingindo o maior número possível de jovens no ambiente em que vivem. </a:t>
            </a:r>
          </a:p>
          <a:p>
            <a:endParaRPr lang="pt-BR" dirty="0" smtClean="0"/>
          </a:p>
          <a:p>
            <a:endParaRPr lang="pt-BR" dirty="0" smtClean="0"/>
          </a:p>
          <a:p>
            <a:r>
              <a:rPr lang="pt-BR" dirty="0" smtClean="0"/>
              <a:t>k) Cuidar para que as pessoas idosas sejam atendidas pastoralmente e tenham espaço e condições de participar da vida da comunidade eclesial.</a:t>
            </a:r>
          </a:p>
          <a:p>
            <a:endParaRPr lang="pt-BR" dirty="0" smtClean="0"/>
          </a:p>
          <a:p>
            <a:r>
              <a:rPr lang="pt-BR" dirty="0" smtClean="0"/>
              <a:t>l) Incentivar os cristãos, particularmente os leigos e leigas, a que, inseridos numa sociedade pluralista do ponto de vista cultural e religioso, vivenciem e construam caminhos de diálogo ecumênico e inter-religioso, de cooperação com o diferente e com as diversas culturas. </a:t>
            </a:r>
          </a:p>
          <a:p>
            <a:endParaRPr lang="pt-BR" dirty="0"/>
          </a:p>
        </p:txBody>
      </p:sp>
      <p:sp>
        <p:nvSpPr>
          <p:cNvPr id="3" name="Seta para a direita 2"/>
          <p:cNvSpPr/>
          <p:nvPr/>
        </p:nvSpPr>
        <p:spPr>
          <a:xfrm>
            <a:off x="0" y="548680"/>
            <a:ext cx="611560" cy="72008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9</a:t>
            </a:r>
            <a:endParaRPr lang="pt-BR" dirty="0"/>
          </a:p>
        </p:txBody>
      </p:sp>
      <p:sp>
        <p:nvSpPr>
          <p:cNvPr id="8" name="Seta para a direita 7"/>
          <p:cNvSpPr/>
          <p:nvPr/>
        </p:nvSpPr>
        <p:spPr>
          <a:xfrm>
            <a:off x="0" y="1988840"/>
            <a:ext cx="611560" cy="72008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10</a:t>
            </a:r>
            <a:endParaRPr lang="pt-BR" dirty="0"/>
          </a:p>
        </p:txBody>
      </p:sp>
      <p:sp>
        <p:nvSpPr>
          <p:cNvPr id="9" name="Seta para a direita 8"/>
          <p:cNvSpPr/>
          <p:nvPr/>
        </p:nvSpPr>
        <p:spPr>
          <a:xfrm>
            <a:off x="0" y="3573016"/>
            <a:ext cx="611560" cy="72008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11</a:t>
            </a:r>
            <a:endParaRPr lang="pt-BR" dirty="0"/>
          </a:p>
        </p:txBody>
      </p:sp>
      <p:sp>
        <p:nvSpPr>
          <p:cNvPr id="10" name="Seta para a direita 9"/>
          <p:cNvSpPr/>
          <p:nvPr/>
        </p:nvSpPr>
        <p:spPr>
          <a:xfrm>
            <a:off x="0" y="4725144"/>
            <a:ext cx="611560" cy="72008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12</a:t>
            </a:r>
            <a:endParaRPr lang="pt-B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467544" y="0"/>
            <a:ext cx="8208912" cy="8367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4000" dirty="0" smtClean="0"/>
              <a:t>C O M P R O M I S </a:t>
            </a:r>
            <a:r>
              <a:rPr lang="pt-BR" sz="4000" dirty="0" err="1" smtClean="0"/>
              <a:t>S</a:t>
            </a:r>
            <a:r>
              <a:rPr lang="pt-BR" sz="4000" dirty="0" smtClean="0"/>
              <a:t> O S</a:t>
            </a:r>
            <a:endParaRPr lang="pt-BR" sz="4000" dirty="0"/>
          </a:p>
        </p:txBody>
      </p:sp>
      <p:sp>
        <p:nvSpPr>
          <p:cNvPr id="3" name="CaixaDeTexto 2"/>
          <p:cNvSpPr txBox="1"/>
          <p:nvPr/>
        </p:nvSpPr>
        <p:spPr>
          <a:xfrm>
            <a:off x="0" y="980728"/>
            <a:ext cx="8748464" cy="3139321"/>
          </a:xfrm>
          <a:prstGeom prst="rect">
            <a:avLst/>
          </a:prstGeom>
          <a:noFill/>
        </p:spPr>
        <p:txBody>
          <a:bodyPr wrap="square" rtlCol="0">
            <a:spAutoFit/>
          </a:bodyPr>
          <a:lstStyle/>
          <a:p>
            <a:pPr lvl="0"/>
            <a:r>
              <a:rPr lang="pt-BR" dirty="0" smtClean="0"/>
              <a:t>Em termos práticos propomos:</a:t>
            </a:r>
          </a:p>
          <a:p>
            <a:pPr lvl="0"/>
            <a:endParaRPr lang="pt-BR" sz="2000" b="1" dirty="0" smtClean="0"/>
          </a:p>
          <a:p>
            <a:pPr lvl="0"/>
            <a:endParaRPr lang="pt-BR" sz="2000" b="1" dirty="0" smtClean="0"/>
          </a:p>
          <a:p>
            <a:pPr lvl="0"/>
            <a:endParaRPr lang="pt-BR" sz="2000" b="1" dirty="0" smtClean="0"/>
          </a:p>
          <a:p>
            <a:pPr lvl="0"/>
            <a:endParaRPr lang="pt-BR" sz="2000" b="1" dirty="0" smtClean="0"/>
          </a:p>
          <a:p>
            <a:pPr lvl="0"/>
            <a:endParaRPr lang="pt-BR" sz="2000" b="1" dirty="0" smtClean="0"/>
          </a:p>
          <a:p>
            <a:pPr lvl="0"/>
            <a:endParaRPr lang="pt-BR" sz="2000" b="1" dirty="0" smtClean="0"/>
          </a:p>
          <a:p>
            <a:pPr lvl="0"/>
            <a:endParaRPr lang="pt-BR" sz="2000" b="1" dirty="0" smtClean="0">
              <a:solidFill>
                <a:srgbClr val="00B050"/>
              </a:solidFill>
            </a:endParaRPr>
          </a:p>
          <a:p>
            <a:pPr lvl="0"/>
            <a:endParaRPr lang="pt-BR" sz="2000" b="1" dirty="0" smtClean="0">
              <a:solidFill>
                <a:srgbClr val="FF0000"/>
              </a:solidFill>
            </a:endParaRPr>
          </a:p>
          <a:p>
            <a:pPr lvl="0"/>
            <a:endParaRPr lang="pt-BR" sz="2000" b="1" dirty="0" smtClean="0">
              <a:solidFill>
                <a:schemeClr val="accent2">
                  <a:lumMod val="75000"/>
                </a:schemeClr>
              </a:solidFill>
            </a:endParaRPr>
          </a:p>
        </p:txBody>
      </p:sp>
      <p:sp>
        <p:nvSpPr>
          <p:cNvPr id="4" name="Retângulo de cantos arredondados 3"/>
          <p:cNvSpPr/>
          <p:nvPr/>
        </p:nvSpPr>
        <p:spPr>
          <a:xfrm>
            <a:off x="0" y="1412776"/>
            <a:ext cx="3491880"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2000" b="1" dirty="0" smtClean="0">
                <a:solidFill>
                  <a:srgbClr val="002060"/>
                </a:solidFill>
              </a:rPr>
              <a:t>Envolver regionais, dioceses, paróquias, organismos, pastorais e as diversas expressões laicais na reflexão e aplicação deste documento.</a:t>
            </a:r>
          </a:p>
        </p:txBody>
      </p:sp>
      <p:sp>
        <p:nvSpPr>
          <p:cNvPr id="5" name="Retângulo de cantos arredondados 4"/>
          <p:cNvSpPr/>
          <p:nvPr/>
        </p:nvSpPr>
        <p:spPr>
          <a:xfrm>
            <a:off x="5004048" y="1340768"/>
            <a:ext cx="3491880" cy="1584176"/>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b="1" dirty="0" smtClean="0">
                <a:solidFill>
                  <a:srgbClr val="FFFF00"/>
                </a:solidFill>
                <a:latin typeface="Times New Roman" pitchFamily="18" charset="0"/>
                <a:cs typeface="Times New Roman" pitchFamily="18" charset="0"/>
              </a:rPr>
              <a:t>Celebrar o Dia Nacional dos Cristãos Leigos e Leigas na solenidade de Cristo Rei, a cada ano.</a:t>
            </a:r>
          </a:p>
        </p:txBody>
      </p:sp>
      <p:sp>
        <p:nvSpPr>
          <p:cNvPr id="7" name="Retângulo de cantos arredondados 6"/>
          <p:cNvSpPr/>
          <p:nvPr/>
        </p:nvSpPr>
        <p:spPr>
          <a:xfrm>
            <a:off x="539552" y="3068960"/>
            <a:ext cx="8208912" cy="18002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2400" b="1" dirty="0" smtClean="0">
                <a:solidFill>
                  <a:schemeClr val="tx1"/>
                </a:solidFill>
              </a:rPr>
              <a:t>Estimular que no decorrer do mês de novembro de cada ano, haja uma programação com momentos de reflexão, de espiritualidade e de gestos concretos envolvendo as comunidades, paróquias e todas as formas organizativas do laicato.</a:t>
            </a:r>
          </a:p>
        </p:txBody>
      </p:sp>
      <p:sp>
        <p:nvSpPr>
          <p:cNvPr id="8" name="Retângulo de cantos arredondados 7"/>
          <p:cNvSpPr/>
          <p:nvPr/>
        </p:nvSpPr>
        <p:spPr>
          <a:xfrm>
            <a:off x="0" y="5013176"/>
            <a:ext cx="4644008" cy="184482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2000" b="1" dirty="0" smtClean="0">
                <a:solidFill>
                  <a:srgbClr val="002060"/>
                </a:solidFill>
              </a:rPr>
              <a:t>Celebrar o dia 1º de maio – São José Operário – e outras datas significativas para as diversas profissões, como valorização do trabalho e denunciando tudo o que contradiz a dignidade da pessoa.</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p:cNvSpPr/>
          <p:nvPr/>
        </p:nvSpPr>
        <p:spPr>
          <a:xfrm>
            <a:off x="0" y="0"/>
            <a:ext cx="2987824" cy="37890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b="1" dirty="0" smtClean="0">
                <a:solidFill>
                  <a:srgbClr val="002060"/>
                </a:solidFill>
              </a:rPr>
              <a:t>Recuperar e divulgar o testemunho de cristãos leigos e leigas mártires e daqueles que viveram o seu compromisso batismal no cotidiano da vida e se tornaram ou são referências</a:t>
            </a:r>
            <a:r>
              <a:rPr lang="pt-BR" dirty="0" smtClean="0">
                <a:solidFill>
                  <a:srgbClr val="002060"/>
                </a:solidFill>
              </a:rPr>
              <a:t>. </a:t>
            </a:r>
          </a:p>
        </p:txBody>
      </p:sp>
      <p:sp>
        <p:nvSpPr>
          <p:cNvPr id="5" name="Elipse 4"/>
          <p:cNvSpPr/>
          <p:nvPr/>
        </p:nvSpPr>
        <p:spPr>
          <a:xfrm>
            <a:off x="3131840" y="0"/>
            <a:ext cx="5616624" cy="230425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pt-BR" b="1" dirty="0" smtClean="0">
              <a:solidFill>
                <a:srgbClr val="FFFF00"/>
              </a:solidFill>
            </a:endParaRPr>
          </a:p>
          <a:p>
            <a:pPr lvl="0" algn="ctr"/>
            <a:r>
              <a:rPr lang="pt-BR" b="1" dirty="0" smtClean="0">
                <a:solidFill>
                  <a:srgbClr val="FFFF00"/>
                </a:solidFill>
              </a:rPr>
              <a:t>Criar e/ou fortalecer os </a:t>
            </a:r>
            <a:r>
              <a:rPr lang="pt-BR" sz="2000" b="1" dirty="0" smtClean="0">
                <a:solidFill>
                  <a:srgbClr val="FFFF00"/>
                </a:solidFill>
              </a:rPr>
              <a:t>Conselhos Regionais e Diocesanos de Leigos</a:t>
            </a:r>
            <a:r>
              <a:rPr lang="pt-BR" b="1" dirty="0" smtClean="0">
                <a:solidFill>
                  <a:srgbClr val="FFFF00"/>
                </a:solidFill>
              </a:rPr>
              <a:t>;</a:t>
            </a:r>
          </a:p>
          <a:p>
            <a:pPr lvl="0" algn="ctr"/>
            <a:r>
              <a:rPr lang="pt-BR" b="1" dirty="0" smtClean="0">
                <a:solidFill>
                  <a:srgbClr val="FFFF00"/>
                </a:solidFill>
              </a:rPr>
              <a:t>Fortalecer e ampliar o diálogo e trabalho junto às diferentes formas de expressão do laicato.</a:t>
            </a:r>
          </a:p>
        </p:txBody>
      </p:sp>
      <p:sp>
        <p:nvSpPr>
          <p:cNvPr id="6" name="Retângulo 5"/>
          <p:cNvSpPr/>
          <p:nvPr/>
        </p:nvSpPr>
        <p:spPr>
          <a:xfrm>
            <a:off x="3419872" y="2348880"/>
            <a:ext cx="5472608" cy="122413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2000" dirty="0" smtClean="0">
                <a:solidFill>
                  <a:srgbClr val="FFFF00"/>
                </a:solidFill>
              </a:rPr>
              <a:t>Apoiar e acompanhar os encontros do laicato, organizados pelo CNLB, com a participação das diversas expressões do laicato.</a:t>
            </a:r>
          </a:p>
        </p:txBody>
      </p:sp>
      <p:sp>
        <p:nvSpPr>
          <p:cNvPr id="7" name="Retângulo 6"/>
          <p:cNvSpPr/>
          <p:nvPr/>
        </p:nvSpPr>
        <p:spPr>
          <a:xfrm>
            <a:off x="179512" y="3717032"/>
            <a:ext cx="8964488" cy="3140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pt-BR" sz="2000" dirty="0" smtClean="0"/>
          </a:p>
          <a:p>
            <a:pPr lvl="0"/>
            <a:endParaRPr lang="pt-BR" sz="2000" dirty="0" smtClean="0"/>
          </a:p>
          <a:p>
            <a:pPr lvl="0" algn="ctr"/>
            <a:r>
              <a:rPr lang="pt-BR" sz="2000" dirty="0" smtClean="0"/>
              <a:t>Realizar </a:t>
            </a:r>
            <a:r>
              <a:rPr lang="pt-BR" dirty="0" smtClean="0"/>
              <a:t>o </a:t>
            </a:r>
            <a:r>
              <a:rPr lang="pt-BR" sz="2400" dirty="0" smtClean="0">
                <a:latin typeface="Arial Black" pitchFamily="34" charset="0"/>
              </a:rPr>
              <a:t>Ano do Laicato, </a:t>
            </a:r>
            <a:r>
              <a:rPr lang="pt-BR" sz="2400" dirty="0" smtClean="0"/>
              <a:t>iniciando na solenidade de Cristo Rei de 2017 e com término na solenidade de Cristo Rei de 2018.  Comemoraremos assim os 30 anos do Sínodo Ordinário sobre os Leigos (1987) e 30 anos da publicação da Exortação Apostólica </a:t>
            </a:r>
            <a:r>
              <a:rPr lang="pt-BR" sz="2400" i="1" dirty="0" err="1" smtClean="0"/>
              <a:t>Christifideles</a:t>
            </a:r>
            <a:r>
              <a:rPr lang="pt-BR" sz="2400" i="1" dirty="0" smtClean="0"/>
              <a:t> </a:t>
            </a:r>
            <a:r>
              <a:rPr lang="pt-BR" sz="2400" i="1" dirty="0" err="1" smtClean="0"/>
              <a:t>Laici</a:t>
            </a:r>
            <a:r>
              <a:rPr lang="pt-BR" sz="2400" dirty="0" smtClean="0"/>
              <a:t>, de São João Paulo II, sobre a vocação e missão dos leigos na Igreja e no mundo (1988). O Ano do Laicato terá como eixo central a presença e a atuação dos cristãos leigos e leigas como “ramos, sal, luz e fermento” na Igreja e na sociedade. </a:t>
            </a:r>
          </a:p>
          <a:p>
            <a:endParaRPr lang="pt-BR" sz="2000" dirty="0" smtClean="0"/>
          </a:p>
          <a:p>
            <a:endParaRPr lang="pt-B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404664"/>
            <a:ext cx="8352928" cy="6463308"/>
          </a:xfrm>
          <a:prstGeom prst="rect">
            <a:avLst/>
          </a:prstGeom>
          <a:noFill/>
        </p:spPr>
        <p:txBody>
          <a:bodyPr wrap="square" rtlCol="0">
            <a:spAutoFit/>
          </a:bodyPr>
          <a:lstStyle/>
          <a:p>
            <a:pPr lvl="0"/>
            <a:r>
              <a:rPr lang="pt-BR" sz="2000" dirty="0" smtClean="0"/>
              <a:t>A ação dos cristãos leigos e leigas no mundo pode ser vista de várias maneiras. </a:t>
            </a:r>
          </a:p>
          <a:p>
            <a:pPr lvl="0"/>
            <a:endParaRPr lang="pt-BR" sz="2000" dirty="0"/>
          </a:p>
          <a:p>
            <a:pPr lvl="1">
              <a:buFont typeface="Wingdings" pitchFamily="2" charset="2"/>
              <a:buChar char="Ø"/>
            </a:pPr>
            <a:r>
              <a:rPr lang="pt-BR" sz="2000" b="1" dirty="0" smtClean="0">
                <a:solidFill>
                  <a:srgbClr val="FF0000"/>
                </a:solidFill>
              </a:rPr>
              <a:t>Primeiro, a ação rotineira feita nas funções diárias na casa, no trabalho e no lazer. </a:t>
            </a:r>
          </a:p>
          <a:p>
            <a:pPr lvl="1">
              <a:buFont typeface="Wingdings" pitchFamily="2" charset="2"/>
              <a:buChar char="Ø"/>
            </a:pPr>
            <a:endParaRPr lang="pt-BR" sz="2000" b="1" dirty="0"/>
          </a:p>
          <a:p>
            <a:pPr lvl="1">
              <a:buFont typeface="Wingdings" pitchFamily="2" charset="2"/>
              <a:buChar char="Ø"/>
            </a:pPr>
            <a:r>
              <a:rPr lang="pt-BR" sz="2000" b="1" dirty="0" smtClean="0">
                <a:solidFill>
                  <a:srgbClr val="92D050"/>
                </a:solidFill>
              </a:rPr>
              <a:t>Segundo, por meio da ação dos homens e mulheres que trabalham na construção do mundo nas mais diversas frentes. </a:t>
            </a:r>
          </a:p>
          <a:p>
            <a:pPr lvl="1">
              <a:buFont typeface="Wingdings" pitchFamily="2" charset="2"/>
              <a:buChar char="Ø"/>
            </a:pPr>
            <a:endParaRPr lang="pt-BR" sz="2000" b="1" dirty="0"/>
          </a:p>
          <a:p>
            <a:pPr lvl="1">
              <a:buFont typeface="Wingdings" pitchFamily="2" charset="2"/>
              <a:buChar char="Ø"/>
            </a:pPr>
            <a:r>
              <a:rPr lang="pt-BR" sz="2000" b="1" dirty="0" smtClean="0">
                <a:solidFill>
                  <a:srgbClr val="0070C0"/>
                </a:solidFill>
              </a:rPr>
              <a:t>Terceiro, atuam os cristãos leigos que se organizam em nome da fé para influenciar positivamente na construção da sociedade. </a:t>
            </a:r>
          </a:p>
          <a:p>
            <a:pPr lvl="1">
              <a:buFont typeface="Wingdings" pitchFamily="2" charset="2"/>
              <a:buChar char="Ø"/>
            </a:pPr>
            <a:endParaRPr lang="pt-BR" sz="2000" dirty="0"/>
          </a:p>
          <a:p>
            <a:pPr lvl="1">
              <a:buFont typeface="Wingdings" pitchFamily="2" charset="2"/>
              <a:buChar char="Ø"/>
            </a:pPr>
            <a:endParaRPr lang="pt-BR" sz="2000" dirty="0" smtClean="0"/>
          </a:p>
          <a:p>
            <a:pPr lvl="1" algn="just"/>
            <a:r>
              <a:rPr lang="pt-BR" sz="2000" b="1" i="1" dirty="0">
                <a:latin typeface="Times New Roman" pitchFamily="18" charset="0"/>
                <a:cs typeface="Times New Roman" pitchFamily="18" charset="0"/>
              </a:rPr>
              <a:t>Em todos os casos, a graça de Deus atua como força primeira que possibilita e leva a bom termo as ações humanas. Vale recordar a oração do salmista: </a:t>
            </a:r>
            <a:endParaRPr lang="pt-BR" sz="2000" b="1" i="1" dirty="0" smtClean="0">
              <a:latin typeface="Times New Roman" pitchFamily="18" charset="0"/>
              <a:cs typeface="Times New Roman" pitchFamily="18" charset="0"/>
            </a:endParaRPr>
          </a:p>
          <a:p>
            <a:pPr lvl="1" algn="just"/>
            <a:endParaRPr lang="pt-BR" sz="2000" b="1" i="1" dirty="0" smtClean="0">
              <a:latin typeface="Times New Roman" pitchFamily="18" charset="0"/>
              <a:cs typeface="Times New Roman" pitchFamily="18" charset="0"/>
            </a:endParaRPr>
          </a:p>
          <a:p>
            <a:pPr lvl="1" algn="ctr"/>
            <a:r>
              <a:rPr lang="pt-BR" sz="2000" b="1" i="1" dirty="0" smtClean="0">
                <a:latin typeface="Times New Roman" pitchFamily="18" charset="0"/>
                <a:cs typeface="Times New Roman" pitchFamily="18" charset="0"/>
              </a:rPr>
              <a:t>“</a:t>
            </a:r>
            <a:r>
              <a:rPr lang="pt-BR" sz="2000" b="1" i="1" dirty="0">
                <a:latin typeface="Times New Roman" pitchFamily="18" charset="0"/>
                <a:cs typeface="Times New Roman" pitchFamily="18" charset="0"/>
              </a:rPr>
              <a:t>Se o Senhor não construir a casa, é inútil o cansaço dos pedreiros” </a:t>
            </a:r>
            <a:r>
              <a:rPr lang="pt-BR" sz="1400" dirty="0"/>
              <a:t>(</a:t>
            </a:r>
            <a:r>
              <a:rPr lang="pt-BR" sz="1400" dirty="0" err="1"/>
              <a:t>Sl</a:t>
            </a:r>
            <a:r>
              <a:rPr lang="pt-BR" sz="1400" dirty="0"/>
              <a:t> 127,1).</a:t>
            </a:r>
            <a:endParaRPr lang="pt-BR" sz="2000" dirty="0" smtClean="0"/>
          </a:p>
          <a:p>
            <a:pPr lvl="0"/>
            <a:endParaRPr lang="pt-BR" sz="2000" dirty="0" smtClean="0"/>
          </a:p>
          <a:p>
            <a:endParaRPr lang="pt-BR" sz="2000" dirty="0" smtClean="0"/>
          </a:p>
          <a:p>
            <a:endParaRPr lang="pt-B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527183"/>
            <a:ext cx="8892480" cy="6278642"/>
          </a:xfrm>
          <a:prstGeom prst="rect">
            <a:avLst/>
          </a:prstGeom>
          <a:noFill/>
        </p:spPr>
        <p:txBody>
          <a:bodyPr wrap="square" rtlCol="0">
            <a:spAutoFit/>
          </a:bodyPr>
          <a:lstStyle/>
          <a:p>
            <a:pPr lvl="0"/>
            <a:r>
              <a:rPr lang="pt-BR" dirty="0" smtClean="0"/>
              <a:t>O </a:t>
            </a:r>
            <a:r>
              <a:rPr lang="pt-BR" dirty="0"/>
              <a:t>Papa Francisco quer uma Igreja pobre, a serviço dos pobres, presente nas periferias geográficas e existenciais. </a:t>
            </a:r>
            <a:endParaRPr lang="pt-BR" dirty="0" smtClean="0"/>
          </a:p>
          <a:p>
            <a:pPr lvl="0"/>
            <a:endParaRPr lang="pt-BR" dirty="0"/>
          </a:p>
          <a:p>
            <a:pPr lvl="0" algn="ctr"/>
            <a:r>
              <a:rPr lang="pt-BR" sz="2000" b="1" i="1" dirty="0" smtClean="0">
                <a:solidFill>
                  <a:schemeClr val="accent3">
                    <a:lumMod val="50000"/>
                  </a:schemeClr>
                </a:solidFill>
                <a:latin typeface="Times New Roman" pitchFamily="18" charset="0"/>
                <a:cs typeface="Times New Roman" pitchFamily="18" charset="0"/>
              </a:rPr>
              <a:t>“</a:t>
            </a:r>
            <a:r>
              <a:rPr lang="pt-BR" sz="2000" b="1" i="1" dirty="0">
                <a:solidFill>
                  <a:schemeClr val="accent3">
                    <a:lumMod val="50000"/>
                  </a:schemeClr>
                </a:solidFill>
                <a:latin typeface="Times New Roman" pitchFamily="18" charset="0"/>
                <a:cs typeface="Times New Roman" pitchFamily="18" charset="0"/>
              </a:rPr>
              <a:t>Há que afirmar sem rodeios que existe um vínculo indissolúvel entre a fé e os pobres. Não os deixemos jamais sozinhos” </a:t>
            </a:r>
            <a:r>
              <a:rPr lang="pt-BR" dirty="0"/>
              <a:t>(EG, n. 48). </a:t>
            </a:r>
            <a:endParaRPr lang="pt-BR" dirty="0" smtClean="0"/>
          </a:p>
          <a:p>
            <a:pPr lvl="0"/>
            <a:endParaRPr lang="pt-BR" dirty="0"/>
          </a:p>
          <a:p>
            <a:pPr lvl="0"/>
            <a:r>
              <a:rPr lang="pt-BR" dirty="0" smtClean="0"/>
              <a:t>O </a:t>
            </a:r>
            <a:r>
              <a:rPr lang="pt-BR" dirty="0" err="1" smtClean="0"/>
              <a:t>Doc</a:t>
            </a:r>
            <a:r>
              <a:rPr lang="pt-BR" dirty="0" smtClean="0"/>
              <a:t>. de Ap. nos diz que é </a:t>
            </a:r>
            <a:r>
              <a:rPr lang="pt-BR" dirty="0"/>
              <a:t>preciso que estejamos atentos às novas formas de pobreza e fragilidade: </a:t>
            </a:r>
            <a:endParaRPr lang="pt-BR" dirty="0" smtClean="0"/>
          </a:p>
          <a:p>
            <a:pPr lvl="0"/>
            <a:r>
              <a:rPr lang="pt-BR" dirty="0" smtClean="0"/>
              <a:t>	</a:t>
            </a:r>
            <a:r>
              <a:rPr lang="pt-BR" sz="2000" dirty="0" smtClean="0"/>
              <a:t>os </a:t>
            </a:r>
            <a:r>
              <a:rPr lang="pt-BR" sz="2000" dirty="0" err="1" smtClean="0"/>
              <a:t>sem-abrigo</a:t>
            </a:r>
            <a:r>
              <a:rPr lang="pt-BR" sz="2000" dirty="0" smtClean="0"/>
              <a:t>	os refugiados	 </a:t>
            </a:r>
            <a:r>
              <a:rPr lang="pt-BR" sz="2000" dirty="0"/>
              <a:t>os povos </a:t>
            </a:r>
            <a:r>
              <a:rPr lang="pt-BR" sz="2000" dirty="0" smtClean="0"/>
              <a:t>indígenas	os negros</a:t>
            </a:r>
          </a:p>
          <a:p>
            <a:pPr lvl="0"/>
            <a:r>
              <a:rPr lang="pt-BR" sz="2000" dirty="0" smtClean="0"/>
              <a:t>	os nômades	 </a:t>
            </a:r>
            <a:r>
              <a:rPr lang="pt-BR" sz="2000" dirty="0"/>
              <a:t>os </a:t>
            </a:r>
            <a:r>
              <a:rPr lang="pt-BR" sz="2000" dirty="0" smtClean="0"/>
              <a:t>idosos	aos que </a:t>
            </a:r>
            <a:r>
              <a:rPr lang="pt-BR" sz="2000" dirty="0"/>
              <a:t>sofrem formas </a:t>
            </a:r>
            <a:r>
              <a:rPr lang="pt-BR" sz="2000" dirty="0" smtClean="0"/>
              <a:t>de </a:t>
            </a:r>
            <a:r>
              <a:rPr lang="pt-BR" sz="2000" dirty="0"/>
              <a:t>tráfico, </a:t>
            </a:r>
            <a:r>
              <a:rPr lang="pt-BR" sz="2000" dirty="0" smtClean="0"/>
              <a:t>	</a:t>
            </a:r>
          </a:p>
          <a:p>
            <a:pPr lvl="0"/>
            <a:r>
              <a:rPr lang="pt-BR" sz="2000" dirty="0"/>
              <a:t>	</a:t>
            </a:r>
            <a:r>
              <a:rPr lang="pt-BR" sz="2000" dirty="0" smtClean="0"/>
              <a:t>as </a:t>
            </a:r>
            <a:r>
              <a:rPr lang="pt-BR" sz="2000" dirty="0"/>
              <a:t>mulheres que padecem situações absurdas de violência e maus </a:t>
            </a:r>
            <a:r>
              <a:rPr lang="pt-BR" sz="2000" dirty="0" smtClean="0"/>
              <a:t>tratos</a:t>
            </a:r>
          </a:p>
          <a:p>
            <a:pPr lvl="0"/>
            <a:r>
              <a:rPr lang="pt-BR" sz="2000" dirty="0" smtClean="0"/>
              <a:t>	os </a:t>
            </a:r>
            <a:r>
              <a:rPr lang="pt-BR" sz="2000" dirty="0"/>
              <a:t>menores em situação de </a:t>
            </a:r>
            <a:r>
              <a:rPr lang="pt-BR" sz="2000" dirty="0" smtClean="0"/>
              <a:t>risco		os deficientes		</a:t>
            </a:r>
          </a:p>
          <a:p>
            <a:pPr lvl="0"/>
            <a:r>
              <a:rPr lang="pt-BR" sz="2000" dirty="0" smtClean="0"/>
              <a:t>	os </a:t>
            </a:r>
            <a:r>
              <a:rPr lang="pt-BR" sz="2000" dirty="0"/>
              <a:t>nascituros </a:t>
            </a:r>
            <a:r>
              <a:rPr lang="pt-BR" sz="2000" dirty="0" smtClean="0"/>
              <a:t> (os </a:t>
            </a:r>
            <a:r>
              <a:rPr lang="pt-BR" sz="2000" dirty="0"/>
              <a:t>mais indefesos de </a:t>
            </a:r>
            <a:r>
              <a:rPr lang="pt-BR" sz="2000" dirty="0" smtClean="0"/>
              <a:t>todos) </a:t>
            </a:r>
          </a:p>
          <a:p>
            <a:pPr lvl="0"/>
            <a:endParaRPr lang="pt-BR" dirty="0"/>
          </a:p>
          <a:p>
            <a:pPr lvl="0"/>
            <a:endParaRPr lang="pt-BR" dirty="0" smtClean="0"/>
          </a:p>
          <a:p>
            <a:pPr lvl="0"/>
            <a:r>
              <a:rPr lang="pt-BR" dirty="0" smtClean="0"/>
              <a:t>Papa </a:t>
            </a:r>
            <a:r>
              <a:rPr lang="pt-BR" dirty="0"/>
              <a:t>Francisco: </a:t>
            </a:r>
            <a:endParaRPr lang="pt-BR" dirty="0" smtClean="0"/>
          </a:p>
          <a:p>
            <a:pPr lvl="1">
              <a:buFont typeface="Wingdings" pitchFamily="2" charset="2"/>
              <a:buChar char="§"/>
            </a:pPr>
            <a:r>
              <a:rPr lang="pt-BR" sz="2000" b="1" dirty="0">
                <a:solidFill>
                  <a:srgbClr val="C00000"/>
                </a:solidFill>
              </a:rPr>
              <a:t>n</a:t>
            </a:r>
            <a:r>
              <a:rPr lang="pt-BR" sz="2000" b="1" dirty="0" smtClean="0">
                <a:solidFill>
                  <a:srgbClr val="C00000"/>
                </a:solidFill>
              </a:rPr>
              <a:t>enhuma </a:t>
            </a:r>
            <a:r>
              <a:rPr lang="pt-BR" sz="2000" b="1" dirty="0">
                <a:solidFill>
                  <a:srgbClr val="00B0F0"/>
                </a:solidFill>
              </a:rPr>
              <a:t>família</a:t>
            </a:r>
            <a:r>
              <a:rPr lang="pt-BR" sz="2000" b="1" dirty="0">
                <a:solidFill>
                  <a:srgbClr val="C00000"/>
                </a:solidFill>
              </a:rPr>
              <a:t> sem casa, </a:t>
            </a:r>
            <a:endParaRPr lang="pt-BR" sz="2000" b="1" dirty="0" smtClean="0">
              <a:solidFill>
                <a:srgbClr val="C00000"/>
              </a:solidFill>
            </a:endParaRPr>
          </a:p>
          <a:p>
            <a:pPr lvl="1">
              <a:buFont typeface="Wingdings" pitchFamily="2" charset="2"/>
              <a:buChar char="§"/>
            </a:pPr>
            <a:r>
              <a:rPr lang="pt-BR" sz="2000" b="1" dirty="0" smtClean="0">
                <a:solidFill>
                  <a:srgbClr val="C00000"/>
                </a:solidFill>
              </a:rPr>
              <a:t>nenhum </a:t>
            </a:r>
            <a:r>
              <a:rPr lang="pt-BR" sz="2000" b="1" dirty="0">
                <a:solidFill>
                  <a:srgbClr val="00B0F0"/>
                </a:solidFill>
              </a:rPr>
              <a:t>camponês </a:t>
            </a:r>
            <a:r>
              <a:rPr lang="pt-BR" sz="2000" b="1" dirty="0">
                <a:solidFill>
                  <a:srgbClr val="C00000"/>
                </a:solidFill>
              </a:rPr>
              <a:t>sem terra, </a:t>
            </a:r>
            <a:endParaRPr lang="pt-BR" sz="2000" b="1" dirty="0" smtClean="0">
              <a:solidFill>
                <a:srgbClr val="C00000"/>
              </a:solidFill>
            </a:endParaRPr>
          </a:p>
          <a:p>
            <a:pPr lvl="1">
              <a:buFont typeface="Wingdings" pitchFamily="2" charset="2"/>
              <a:buChar char="§"/>
            </a:pPr>
            <a:r>
              <a:rPr lang="pt-BR" sz="2000" b="1" dirty="0" smtClean="0">
                <a:solidFill>
                  <a:srgbClr val="C00000"/>
                </a:solidFill>
              </a:rPr>
              <a:t>nenhum </a:t>
            </a:r>
            <a:r>
              <a:rPr lang="pt-BR" sz="2000" b="1" dirty="0">
                <a:solidFill>
                  <a:srgbClr val="00B0F0"/>
                </a:solidFill>
              </a:rPr>
              <a:t>trabalhador </a:t>
            </a:r>
            <a:r>
              <a:rPr lang="pt-BR" sz="2000" b="1" dirty="0">
                <a:solidFill>
                  <a:srgbClr val="C00000"/>
                </a:solidFill>
              </a:rPr>
              <a:t>sem direitos, </a:t>
            </a:r>
            <a:endParaRPr lang="pt-BR" sz="2000" b="1" dirty="0" smtClean="0">
              <a:solidFill>
                <a:srgbClr val="C00000"/>
              </a:solidFill>
            </a:endParaRPr>
          </a:p>
          <a:p>
            <a:pPr lvl="1">
              <a:buFont typeface="Wingdings" pitchFamily="2" charset="2"/>
              <a:buChar char="§"/>
            </a:pPr>
            <a:r>
              <a:rPr lang="pt-BR" sz="2000" b="1" dirty="0" smtClean="0">
                <a:solidFill>
                  <a:srgbClr val="C00000"/>
                </a:solidFill>
              </a:rPr>
              <a:t>nenhum </a:t>
            </a:r>
            <a:r>
              <a:rPr lang="pt-BR" sz="2000" b="1" dirty="0">
                <a:solidFill>
                  <a:srgbClr val="00B0F0"/>
                </a:solidFill>
              </a:rPr>
              <a:t>povo</a:t>
            </a:r>
            <a:r>
              <a:rPr lang="pt-BR" sz="2000" b="1" dirty="0">
                <a:solidFill>
                  <a:srgbClr val="C00000"/>
                </a:solidFill>
              </a:rPr>
              <a:t> sem soberania, </a:t>
            </a:r>
            <a:endParaRPr lang="pt-BR" sz="2000" b="1" dirty="0" smtClean="0">
              <a:solidFill>
                <a:srgbClr val="C00000"/>
              </a:solidFill>
            </a:endParaRPr>
          </a:p>
          <a:p>
            <a:pPr lvl="1">
              <a:buFont typeface="Wingdings" pitchFamily="2" charset="2"/>
              <a:buChar char="§"/>
            </a:pPr>
            <a:r>
              <a:rPr lang="pt-BR" sz="2000" b="1" dirty="0" smtClean="0">
                <a:solidFill>
                  <a:srgbClr val="C00000"/>
                </a:solidFill>
              </a:rPr>
              <a:t>nenhuma </a:t>
            </a:r>
            <a:r>
              <a:rPr lang="pt-BR" sz="2000" b="1" dirty="0">
                <a:solidFill>
                  <a:srgbClr val="00B0F0"/>
                </a:solidFill>
              </a:rPr>
              <a:t>pessoa </a:t>
            </a:r>
            <a:r>
              <a:rPr lang="pt-BR" sz="2000" b="1" dirty="0">
                <a:solidFill>
                  <a:srgbClr val="C00000"/>
                </a:solidFill>
              </a:rPr>
              <a:t>sem dignidade. </a:t>
            </a:r>
          </a:p>
        </p:txBody>
      </p:sp>
      <p:sp>
        <p:nvSpPr>
          <p:cNvPr id="3" name="Retângulo de cantos arredondados 2"/>
          <p:cNvSpPr/>
          <p:nvPr/>
        </p:nvSpPr>
        <p:spPr>
          <a:xfrm>
            <a:off x="539552" y="0"/>
            <a:ext cx="6336704" cy="47667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pt-BR" sz="2400" b="1" i="1" dirty="0" smtClean="0"/>
              <a:t>Igreja pobre, para os pobres, com os pobres </a:t>
            </a:r>
            <a:endParaRPr lang="pt-BR" sz="2000" b="1" i="1" dirty="0"/>
          </a:p>
        </p:txBody>
      </p:sp>
      <p:sp>
        <p:nvSpPr>
          <p:cNvPr id="4" name="Seta para a direita 3"/>
          <p:cNvSpPr/>
          <p:nvPr/>
        </p:nvSpPr>
        <p:spPr>
          <a:xfrm>
            <a:off x="2555776" y="2852936"/>
            <a:ext cx="14401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Seta para a direita 4"/>
          <p:cNvSpPr/>
          <p:nvPr/>
        </p:nvSpPr>
        <p:spPr>
          <a:xfrm>
            <a:off x="4427984" y="2852936"/>
            <a:ext cx="14401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a direita 5"/>
          <p:cNvSpPr/>
          <p:nvPr/>
        </p:nvSpPr>
        <p:spPr>
          <a:xfrm>
            <a:off x="7092280" y="2852936"/>
            <a:ext cx="14401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Seta para a direita 6"/>
          <p:cNvSpPr/>
          <p:nvPr/>
        </p:nvSpPr>
        <p:spPr>
          <a:xfrm>
            <a:off x="755576" y="2852936"/>
            <a:ext cx="14401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Seta para a direita 7"/>
          <p:cNvSpPr/>
          <p:nvPr/>
        </p:nvSpPr>
        <p:spPr>
          <a:xfrm>
            <a:off x="2555776" y="3140968"/>
            <a:ext cx="14401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Seta para a direita 8"/>
          <p:cNvSpPr/>
          <p:nvPr/>
        </p:nvSpPr>
        <p:spPr>
          <a:xfrm>
            <a:off x="827584" y="3212976"/>
            <a:ext cx="14401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Seta para a direita 9"/>
          <p:cNvSpPr/>
          <p:nvPr/>
        </p:nvSpPr>
        <p:spPr>
          <a:xfrm>
            <a:off x="4427984" y="3212976"/>
            <a:ext cx="14401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Seta para a direita 10"/>
          <p:cNvSpPr/>
          <p:nvPr/>
        </p:nvSpPr>
        <p:spPr>
          <a:xfrm>
            <a:off x="683568" y="3501008"/>
            <a:ext cx="14401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Seta para a direita 11"/>
          <p:cNvSpPr/>
          <p:nvPr/>
        </p:nvSpPr>
        <p:spPr>
          <a:xfrm>
            <a:off x="755576" y="4149080"/>
            <a:ext cx="14401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Seta para a direita 12"/>
          <p:cNvSpPr/>
          <p:nvPr/>
        </p:nvSpPr>
        <p:spPr>
          <a:xfrm>
            <a:off x="755576" y="3861048"/>
            <a:ext cx="14401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Seta para a direita 13"/>
          <p:cNvSpPr/>
          <p:nvPr/>
        </p:nvSpPr>
        <p:spPr>
          <a:xfrm>
            <a:off x="5220072" y="3789040"/>
            <a:ext cx="14401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79512" y="605001"/>
            <a:ext cx="8568952" cy="5016758"/>
          </a:xfrm>
          <a:prstGeom prst="rect">
            <a:avLst/>
          </a:prstGeom>
          <a:noFill/>
        </p:spPr>
        <p:txBody>
          <a:bodyPr wrap="square" rtlCol="0">
            <a:spAutoFit/>
          </a:bodyPr>
          <a:lstStyle/>
          <a:p>
            <a:pPr lvl="0"/>
            <a:r>
              <a:rPr lang="pt-BR" sz="2000" b="1" dirty="0" smtClean="0">
                <a:solidFill>
                  <a:srgbClr val="00B0F0"/>
                </a:solidFill>
              </a:rPr>
              <a:t>A </a:t>
            </a:r>
            <a:r>
              <a:rPr lang="pt-BR" sz="2000" b="1" dirty="0">
                <a:solidFill>
                  <a:srgbClr val="00B0F0"/>
                </a:solidFill>
              </a:rPr>
              <a:t>Igreja se propõe a trabalhar na construção de uma “cultura do encontro”. Isso implica não se fechar na própria comunidade, na própria instituição paroquial ou diocesana, no grupo de amigos, na própria religião, em si mesmo </a:t>
            </a:r>
            <a:r>
              <a:rPr lang="pt-BR" b="1" dirty="0">
                <a:solidFill>
                  <a:srgbClr val="00B0F0"/>
                </a:solidFill>
              </a:rPr>
              <a:t>(EG, n. </a:t>
            </a:r>
            <a:r>
              <a:rPr lang="pt-BR" b="1" dirty="0" smtClean="0">
                <a:solidFill>
                  <a:srgbClr val="00B0F0"/>
                </a:solidFill>
              </a:rPr>
              <a:t>220)</a:t>
            </a:r>
            <a:endParaRPr lang="pt-BR" sz="2000" b="1" dirty="0" smtClean="0">
              <a:solidFill>
                <a:srgbClr val="00B0F0"/>
              </a:solidFill>
            </a:endParaRPr>
          </a:p>
          <a:p>
            <a:pPr lvl="0"/>
            <a:endParaRPr lang="pt-BR" sz="2000" b="1" dirty="0"/>
          </a:p>
          <a:p>
            <a:pPr lvl="0"/>
            <a:r>
              <a:rPr lang="pt-BR" sz="2000" b="1" dirty="0" smtClean="0"/>
              <a:t> </a:t>
            </a:r>
            <a:r>
              <a:rPr lang="pt-BR" sz="2000" b="1" dirty="0">
                <a:solidFill>
                  <a:srgbClr val="C00000"/>
                </a:solidFill>
              </a:rPr>
              <a:t>Toda atitude de fechamento despreza a universalidade do Povo de Deus e bloqueia a irradiação do testemunho do amor de Deus. O encontro gera compromissos para o bem comum, com sabedoria e humildade. </a:t>
            </a:r>
          </a:p>
          <a:p>
            <a:pPr lvl="0"/>
            <a:endParaRPr lang="pt-BR" sz="2000" b="1" dirty="0" smtClean="0"/>
          </a:p>
          <a:p>
            <a:pPr lvl="0"/>
            <a:r>
              <a:rPr lang="pt-BR" sz="2000" b="1" dirty="0" smtClean="0">
                <a:solidFill>
                  <a:srgbClr val="92D050"/>
                </a:solidFill>
              </a:rPr>
              <a:t>Na </a:t>
            </a:r>
            <a:r>
              <a:rPr lang="pt-BR" sz="2000" b="1" dirty="0">
                <a:solidFill>
                  <a:srgbClr val="92D050"/>
                </a:solidFill>
              </a:rPr>
              <a:t>cultura do encontro, todos contribuem e recebem. </a:t>
            </a:r>
            <a:endParaRPr lang="pt-BR" sz="2000" b="1" dirty="0" smtClean="0">
              <a:solidFill>
                <a:srgbClr val="92D050"/>
              </a:solidFill>
            </a:endParaRPr>
          </a:p>
          <a:p>
            <a:pPr lvl="0"/>
            <a:endParaRPr lang="pt-BR" sz="2000" b="1" dirty="0">
              <a:solidFill>
                <a:srgbClr val="92D050"/>
              </a:solidFill>
            </a:endParaRPr>
          </a:p>
          <a:p>
            <a:pPr lvl="0"/>
            <a:r>
              <a:rPr lang="pt-BR" sz="2000" b="1" dirty="0" smtClean="0">
                <a:solidFill>
                  <a:srgbClr val="0070C0"/>
                </a:solidFill>
              </a:rPr>
              <a:t>Afinal</a:t>
            </a:r>
            <a:r>
              <a:rPr lang="pt-BR" sz="2000" b="1" dirty="0">
                <a:solidFill>
                  <a:srgbClr val="0070C0"/>
                </a:solidFill>
              </a:rPr>
              <a:t>, o ser humano é intersubjetividade, constrói-se e realiza-se como pessoa nas relações com os outros. Não é uma “consciência isolada”. </a:t>
            </a:r>
            <a:endParaRPr lang="pt-BR" sz="2000" b="1" dirty="0" smtClean="0">
              <a:solidFill>
                <a:srgbClr val="0070C0"/>
              </a:solidFill>
            </a:endParaRPr>
          </a:p>
          <a:p>
            <a:pPr lvl="0"/>
            <a:endParaRPr lang="pt-BR" sz="2000" b="1" dirty="0"/>
          </a:p>
          <a:p>
            <a:pPr lvl="0"/>
            <a:r>
              <a:rPr lang="pt-BR" sz="2000" b="1" dirty="0" smtClean="0"/>
              <a:t>Este </a:t>
            </a:r>
            <a:r>
              <a:rPr lang="pt-BR" sz="2000" b="1" dirty="0"/>
              <a:t>é espaço aberto para os cristãos leigos e leigas, nesta sociedade dilacerada pelo desrespeito ao diferente, pela intolerância e pelo medo do outro.</a:t>
            </a:r>
          </a:p>
          <a:p>
            <a:endParaRPr lang="pt-BR" sz="2000" b="1" dirty="0"/>
          </a:p>
        </p:txBody>
      </p:sp>
      <p:sp>
        <p:nvSpPr>
          <p:cNvPr id="3" name="Retângulo de cantos arredondados 2"/>
          <p:cNvSpPr/>
          <p:nvPr/>
        </p:nvSpPr>
        <p:spPr>
          <a:xfrm>
            <a:off x="395536" y="0"/>
            <a:ext cx="7128792" cy="47667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pt-BR" sz="2800" b="1" i="1" dirty="0" smtClean="0"/>
              <a:t>A Igreja do serviço, da escuta e do diálogo </a:t>
            </a:r>
            <a:endParaRPr lang="pt-BR" sz="2400" b="1"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0" y="726951"/>
            <a:ext cx="8820472" cy="4893647"/>
          </a:xfrm>
          <a:prstGeom prst="rect">
            <a:avLst/>
          </a:prstGeom>
          <a:noFill/>
        </p:spPr>
        <p:txBody>
          <a:bodyPr wrap="square" rtlCol="0">
            <a:spAutoFit/>
          </a:bodyPr>
          <a:lstStyle/>
          <a:p>
            <a:pPr lvl="0"/>
            <a:endParaRPr lang="pt-BR" dirty="0" smtClean="0"/>
          </a:p>
          <a:p>
            <a:pPr lvl="0"/>
            <a:r>
              <a:rPr lang="pt-BR" dirty="0" smtClean="0"/>
              <a:t>Uma </a:t>
            </a:r>
            <a:r>
              <a:rPr lang="pt-BR" dirty="0"/>
              <a:t>espiritualidade encarnada caracteriza-se pelo seguimento de Jesus, pela vida no Espírito, pela comunhão fraterna e pela inserção no mundo. </a:t>
            </a:r>
            <a:endParaRPr lang="pt-BR" dirty="0" smtClean="0"/>
          </a:p>
          <a:p>
            <a:pPr lvl="0"/>
            <a:endParaRPr lang="pt-BR" dirty="0"/>
          </a:p>
          <a:p>
            <a:pPr lvl="0" algn="ctr"/>
            <a:r>
              <a:rPr lang="pt-BR" dirty="0" smtClean="0"/>
              <a:t>É </a:t>
            </a:r>
            <a:r>
              <a:rPr lang="pt-BR" dirty="0"/>
              <a:t>preciso discernir e rejeitar a </a:t>
            </a:r>
            <a:r>
              <a:rPr lang="pt-BR" sz="2000" b="1" i="1" dirty="0">
                <a:solidFill>
                  <a:schemeClr val="accent3">
                    <a:lumMod val="50000"/>
                  </a:schemeClr>
                </a:solidFill>
                <a:latin typeface="Times New Roman" pitchFamily="18" charset="0"/>
                <a:cs typeface="Times New Roman" pitchFamily="18" charset="0"/>
              </a:rPr>
              <a:t>“tentação de uma espiritualidade intimista e individualista, que dificilmente se coaduna com as exigências da caridade, com a lógica da encarnação</a:t>
            </a:r>
            <a:r>
              <a:rPr lang="pt-BR" dirty="0"/>
              <a:t>” (NMI, n. 52). </a:t>
            </a:r>
            <a:endParaRPr lang="pt-BR" dirty="0" smtClean="0"/>
          </a:p>
          <a:p>
            <a:pPr lvl="0"/>
            <a:r>
              <a:rPr lang="pt-BR" dirty="0" smtClean="0"/>
              <a:t>  </a:t>
            </a:r>
            <a:endParaRPr lang="pt-BR" dirty="0"/>
          </a:p>
          <a:p>
            <a:pPr lvl="0"/>
            <a:r>
              <a:rPr lang="pt-BR" dirty="0"/>
              <a:t>A oração e a contemplação são fundamentais na vida dos cristãos. É preciso cultivar um espaço interior dinamizado por um espírito contemplativo que ajude a cuidar da integridade da consciência e do coração e dê sentido cristão ao compromisso e às atividades. </a:t>
            </a:r>
            <a:endParaRPr lang="pt-BR" dirty="0" smtClean="0"/>
          </a:p>
          <a:p>
            <a:pPr lvl="0"/>
            <a:endParaRPr lang="pt-BR" dirty="0"/>
          </a:p>
          <a:p>
            <a:pPr lvl="0"/>
            <a:r>
              <a:rPr lang="pt-BR" dirty="0" smtClean="0"/>
              <a:t>A </a:t>
            </a:r>
            <a:r>
              <a:rPr lang="pt-BR" dirty="0"/>
              <a:t>experiência do encontro pessoal com Jesus, sempre renovada, é a única capaz de sustentar a missão. Por isso, ele deve dedicar tempo à oração sincera, que leva a saborear a amizade e a mensagem de Jesus (EG, n. 266), especialmente por meio da leitura </a:t>
            </a:r>
            <a:r>
              <a:rPr lang="pt-BR" dirty="0" err="1"/>
              <a:t>orante</a:t>
            </a:r>
            <a:r>
              <a:rPr lang="pt-BR" dirty="0"/>
              <a:t>. </a:t>
            </a:r>
            <a:endParaRPr lang="pt-BR" dirty="0" smtClean="0"/>
          </a:p>
          <a:p>
            <a:pPr lvl="0"/>
            <a:endParaRPr lang="pt-BR" dirty="0"/>
          </a:p>
          <a:p>
            <a:pPr lvl="0"/>
            <a:endParaRPr lang="pt-BR" dirty="0" smtClean="0"/>
          </a:p>
        </p:txBody>
      </p:sp>
      <p:sp>
        <p:nvSpPr>
          <p:cNvPr id="3" name="Retângulo de cantos arredondados 2"/>
          <p:cNvSpPr/>
          <p:nvPr/>
        </p:nvSpPr>
        <p:spPr>
          <a:xfrm>
            <a:off x="1403648" y="116632"/>
            <a:ext cx="5112568" cy="50405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2800" b="1" dirty="0" smtClean="0"/>
              <a:t>Uma espiritualidade encarnada </a:t>
            </a:r>
            <a:endParaRPr lang="pt-BR" sz="2800" b="1" dirty="0"/>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1356</TotalTime>
  <Words>8456</Words>
  <Application>Microsoft Office PowerPoint</Application>
  <PresentationFormat>Apresentação na tela (4:3)</PresentationFormat>
  <Paragraphs>606</Paragraphs>
  <Slides>55</Slides>
  <Notes>0</Notes>
  <HiddenSlides>0</HiddenSlides>
  <MMClips>0</MMClips>
  <ScaleCrop>false</ScaleCrop>
  <HeadingPairs>
    <vt:vector size="4" baseType="variant">
      <vt:variant>
        <vt:lpstr>Tema</vt:lpstr>
      </vt:variant>
      <vt:variant>
        <vt:i4>1</vt:i4>
      </vt:variant>
      <vt:variant>
        <vt:lpstr>Títulos de slides</vt:lpstr>
      </vt:variant>
      <vt:variant>
        <vt:i4>55</vt:i4>
      </vt:variant>
    </vt:vector>
  </HeadingPairs>
  <TitlesOfParts>
    <vt:vector size="56" baseType="lpstr">
      <vt:lpstr>Tema do Office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Edna</dc:creator>
  <cp:lastModifiedBy>002</cp:lastModifiedBy>
  <cp:revision>129</cp:revision>
  <dcterms:created xsi:type="dcterms:W3CDTF">2016-04-20T10:26:07Z</dcterms:created>
  <dcterms:modified xsi:type="dcterms:W3CDTF">2016-06-16T19:22:02Z</dcterms:modified>
</cp:coreProperties>
</file>