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75" r:id="rId22"/>
    <p:sldId id="277" r:id="rId23"/>
    <p:sldId id="278" r:id="rId2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07BE60-403C-415F-83C3-770F936E232D}" type="datetimeFigureOut">
              <a:rPr lang="pt-BR" smtClean="0"/>
              <a:t>16/06/2016</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0867B5-46EE-43A3-892B-2310BFECB07D}" type="slidenum">
              <a:rPr lang="pt-BR" smtClean="0"/>
              <a:t>‹nº›</a:t>
            </a:fld>
            <a:endParaRPr 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A0480F0-BDC0-4D9E-8906-6CA46C7E48F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67D6BA-5DCC-4BBC-8251-6E69DB391C4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480F0-BDC0-4D9E-8906-6CA46C7E48F1}" type="datetimeFigureOut">
              <a:rPr lang="pt-BR" smtClean="0"/>
              <a:pPr/>
              <a:t>16/06/2016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7D6BA-5DCC-4BBC-8251-6E69DB391C4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323528" y="1124744"/>
            <a:ext cx="8280920" cy="3913113"/>
            <a:chOff x="323528" y="91951"/>
            <a:chExt cx="8280920" cy="3913113"/>
          </a:xfrm>
        </p:grpSpPr>
        <p:sp>
          <p:nvSpPr>
            <p:cNvPr id="4" name="Retângulo 3"/>
            <p:cNvSpPr/>
            <p:nvPr/>
          </p:nvSpPr>
          <p:spPr>
            <a:xfrm>
              <a:off x="323528" y="116632"/>
              <a:ext cx="8280920" cy="388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FF00"/>
                </a:solidFill>
              </a:endParaRPr>
            </a:p>
          </p:txBody>
        </p:sp>
        <p:sp>
          <p:nvSpPr>
            <p:cNvPr id="14337" name="Rectangle 1"/>
            <p:cNvSpPr>
              <a:spLocks noChangeArrowheads="1"/>
            </p:cNvSpPr>
            <p:nvPr/>
          </p:nvSpPr>
          <p:spPr bwMode="auto">
            <a:xfrm>
              <a:off x="323528" y="91951"/>
              <a:ext cx="8136904"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r>
                <a:rPr kumimoji="0" lang="pt-BR" sz="2800" b="0" i="0" u="none" strike="noStrike" cap="none" normalizeH="0" baseline="0" dirty="0" smtClean="0">
                  <a:ln>
                    <a:noFill/>
                  </a:ln>
                  <a:solidFill>
                    <a:srgbClr val="FFFF00"/>
                  </a:solidFill>
                  <a:effectLst/>
                  <a:latin typeface="Cambria" pitchFamily="18" charset="0"/>
                  <a:ea typeface="MS Mincho" pitchFamily="49" charset="-128"/>
                  <a:cs typeface="Times New Roman" pitchFamily="18" charset="0"/>
                </a:rPr>
                <a:t>C</a:t>
              </a:r>
              <a:r>
                <a:rPr kumimoji="0" lang="pt-BR" sz="2800" b="0" i="0" u="none" strike="noStrike" cap="none" normalizeH="0" baseline="0" dirty="0" smtClean="0" bmk="">
                  <a:ln>
                    <a:noFill/>
                  </a:ln>
                  <a:solidFill>
                    <a:srgbClr val="FFFF00"/>
                  </a:solidFill>
                  <a:effectLst/>
                  <a:latin typeface="Cambria" pitchFamily="18" charset="0"/>
                  <a:ea typeface="MS Mincho" pitchFamily="49" charset="-128"/>
                  <a:cs typeface="Times New Roman" pitchFamily="18" charset="0"/>
                </a:rPr>
                <a:t>APÍTULO II</a:t>
              </a:r>
            </a:p>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endParaRPr kumimoji="0" lang="pt-BR" sz="3200" b="0" i="0" u="none" strike="noStrike" cap="none" normalizeH="0" baseline="0" dirty="0" smtClean="0" bmk="">
                <a:ln>
                  <a:noFill/>
                </a:ln>
                <a:solidFill>
                  <a:srgbClr val="FFFF00"/>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r>
                <a:rPr kumimoji="0" lang="pt-BR" sz="3200" b="1" i="0" u="none" strike="noStrike" cap="none" normalizeH="0" baseline="0" dirty="0" smtClean="0" bmk="">
                  <a:ln>
                    <a:noFill/>
                  </a:ln>
                  <a:solidFill>
                    <a:srgbClr val="FFFF00"/>
                  </a:solidFill>
                  <a:effectLst/>
                  <a:latin typeface="Times New Roman" pitchFamily="18" charset="0"/>
                  <a:ea typeface="MS Mincho" pitchFamily="49" charset="-128"/>
                  <a:cs typeface="Times New Roman" pitchFamily="18" charset="0"/>
                </a:rPr>
                <a:t>SUJEITO ECLESIAL:</a:t>
              </a:r>
              <a:endParaRPr kumimoji="0" lang="pt-BR" sz="3200" b="0" i="0" u="none" strike="noStrike" cap="none" normalizeH="0" baseline="0" dirty="0" smtClean="0" bmk="">
                <a:ln>
                  <a:noFill/>
                </a:ln>
                <a:solidFill>
                  <a:srgbClr val="FFFF00"/>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r>
                <a:rPr kumimoji="0" lang="pt-BR" sz="3200" b="1" i="0" u="none" strike="noStrike" cap="none" normalizeH="0" baseline="0" dirty="0" smtClean="0" bmk="">
                  <a:ln>
                    <a:noFill/>
                  </a:ln>
                  <a:solidFill>
                    <a:srgbClr val="FFFF00"/>
                  </a:solidFill>
                  <a:effectLst/>
                  <a:latin typeface="Times New Roman" pitchFamily="18" charset="0"/>
                  <a:ea typeface="MS Mincho" pitchFamily="49" charset="-128"/>
                  <a:cs typeface="Times New Roman" pitchFamily="18" charset="0"/>
                </a:rPr>
                <a:t>DISCÍPULOS MISSIONÁRIOS </a:t>
              </a: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r>
                <a:rPr kumimoji="0" lang="pt-BR" sz="3200" b="1" i="0" u="none" strike="noStrike" cap="none" normalizeH="0" baseline="0" dirty="0" smtClean="0" bmk="">
                  <a:ln>
                    <a:noFill/>
                  </a:ln>
                  <a:solidFill>
                    <a:srgbClr val="FFFF00"/>
                  </a:solidFill>
                  <a:effectLst/>
                  <a:latin typeface="Times New Roman" pitchFamily="18" charset="0"/>
                  <a:ea typeface="MS Mincho" pitchFamily="49" charset="-128"/>
                  <a:cs typeface="Times New Roman" pitchFamily="18" charset="0"/>
                </a:rPr>
                <a:t>E CIDADÃOS DO MUNDO</a:t>
              </a:r>
              <a:endParaRPr kumimoji="0" lang="pt-BR" sz="2400" b="1" i="0" u="none" strike="noStrike" cap="none" normalizeH="0" baseline="0" dirty="0" smtClean="0" bmk="">
                <a:ln>
                  <a:noFill/>
                </a:ln>
                <a:solidFill>
                  <a:srgbClr val="FFFF00"/>
                </a:solidFill>
                <a:effectLst/>
                <a:latin typeface="Times New Roman" pitchFamily="18" charset="0"/>
                <a:ea typeface="MS Mincho" pitchFamily="49"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endParaRPr kumimoji="0" lang="pt-BR" sz="1600" b="0" i="0" u="none" strike="noStrike" cap="none" normalizeH="0" baseline="0" dirty="0" smtClean="0">
                <a:ln>
                  <a:noFill/>
                </a:ln>
                <a:solidFill>
                  <a:srgbClr val="FFFF00"/>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r>
                <a:rPr kumimoji="0" lang="pt-BR" sz="2800" b="1" i="0" u="none" strike="noStrike" cap="none" normalizeH="0" baseline="0" dirty="0" smtClean="0">
                  <a:ln>
                    <a:noFill/>
                  </a:ln>
                  <a:solidFill>
                    <a:srgbClr val="FFFF00"/>
                  </a:solidFill>
                  <a:effectLst/>
                  <a:latin typeface="Times New Roman" pitchFamily="18" charset="0"/>
                  <a:ea typeface="MS Mincho" pitchFamily="49" charset="-128"/>
                  <a:cs typeface="Times New Roman" pitchFamily="18" charset="0"/>
                </a:rPr>
                <a:t>“Vós sois o sal da terra”. “Vós sois a luz do mundo” </a:t>
              </a:r>
              <a:r>
                <a:rPr kumimoji="0" lang="pt-BR" b="1" i="0" u="none" strike="noStrike" cap="none" normalizeH="0" baseline="0" dirty="0" smtClean="0">
                  <a:ln>
                    <a:noFill/>
                  </a:ln>
                  <a:solidFill>
                    <a:srgbClr val="FFFF00"/>
                  </a:solidFill>
                  <a:effectLst/>
                  <a:latin typeface="Times New Roman" pitchFamily="18" charset="0"/>
                  <a:ea typeface="MS Mincho" pitchFamily="49" charset="-128"/>
                  <a:cs typeface="Times New Roman" pitchFamily="18" charset="0"/>
                </a:rPr>
                <a:t>(</a:t>
              </a:r>
              <a:r>
                <a:rPr kumimoji="0" lang="pt-BR" b="1" i="0" u="none" strike="noStrike" cap="none" normalizeH="0" baseline="0" dirty="0" err="1" smtClean="0">
                  <a:ln>
                    <a:noFill/>
                  </a:ln>
                  <a:solidFill>
                    <a:srgbClr val="FFFF00"/>
                  </a:solidFill>
                  <a:effectLst/>
                  <a:latin typeface="Times New Roman" pitchFamily="18" charset="0"/>
                  <a:ea typeface="MS Mincho" pitchFamily="49" charset="-128"/>
                  <a:cs typeface="Times New Roman" pitchFamily="18" charset="0"/>
                </a:rPr>
                <a:t>Mt</a:t>
              </a:r>
              <a:r>
                <a:rPr kumimoji="0" lang="pt-BR" b="1" i="0" u="none" strike="noStrike" cap="none" normalizeH="0" baseline="0" dirty="0" smtClean="0">
                  <a:ln>
                    <a:noFill/>
                  </a:ln>
                  <a:solidFill>
                    <a:srgbClr val="FFFF00"/>
                  </a:solidFill>
                  <a:effectLst/>
                  <a:latin typeface="Times New Roman" pitchFamily="18" charset="0"/>
                  <a:ea typeface="MS Mincho" pitchFamily="49" charset="-128"/>
                  <a:cs typeface="Times New Roman" pitchFamily="18" charset="0"/>
                </a:rPr>
                <a:t> 5,13-14).</a:t>
              </a:r>
              <a:endParaRPr kumimoji="0" lang="pt-BR" sz="4000" b="0" i="0" u="none" strike="noStrike" cap="none" normalizeH="0" baseline="0" dirty="0" smtClean="0">
                <a:ln>
                  <a:noFill/>
                </a:ln>
                <a:solidFill>
                  <a:srgbClr val="FFFF00"/>
                </a:solidFill>
                <a:effectLst/>
                <a:latin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2656"/>
            <a:ext cx="7704856" cy="5663089"/>
          </a:xfrm>
          <a:prstGeom prst="rect">
            <a:avLst/>
          </a:prstGeom>
          <a:noFill/>
        </p:spPr>
        <p:txBody>
          <a:bodyPr wrap="square" rtlCol="0">
            <a:spAutoFit/>
          </a:bodyPr>
          <a:lstStyle/>
          <a:p>
            <a:pPr lvl="0"/>
            <a:r>
              <a:rPr lang="pt-BR" sz="3200" b="1" dirty="0" smtClean="0"/>
              <a:t>Por sua fé em Jesus Cristo</a:t>
            </a:r>
          </a:p>
          <a:p>
            <a:pPr lvl="0"/>
            <a:endParaRPr lang="pt-BR" sz="2400" b="1" dirty="0" smtClean="0"/>
          </a:p>
          <a:p>
            <a:pPr lvl="0"/>
            <a:r>
              <a:rPr lang="pt-BR" sz="2400" dirty="0" smtClean="0">
                <a:sym typeface="Wingdings" pitchFamily="2" charset="2"/>
              </a:rPr>
              <a:t></a:t>
            </a:r>
            <a:r>
              <a:rPr lang="pt-BR" sz="2400" dirty="0" smtClean="0"/>
              <a:t> a comunidade cristã expande a noção de sujeito</a:t>
            </a:r>
          </a:p>
          <a:p>
            <a:pPr lvl="0"/>
            <a:r>
              <a:rPr lang="pt-BR" sz="2400" dirty="0" smtClean="0">
                <a:sym typeface="Wingdings" pitchFamily="2" charset="2"/>
              </a:rPr>
              <a:t></a:t>
            </a:r>
            <a:r>
              <a:rPr lang="pt-BR" sz="2400" dirty="0" smtClean="0"/>
              <a:t>A igualdade é universalizada</a:t>
            </a:r>
          </a:p>
          <a:p>
            <a:pPr lvl="0">
              <a:buFont typeface="Wingdings" pitchFamily="2" charset="2"/>
              <a:buChar char="è"/>
            </a:pPr>
            <a:r>
              <a:rPr lang="pt-BR" sz="2400" dirty="0" smtClean="0"/>
              <a:t>a liberdade é radicalizada</a:t>
            </a:r>
          </a:p>
          <a:p>
            <a:pPr lvl="0">
              <a:buFont typeface="Wingdings" pitchFamily="2" charset="2"/>
              <a:buChar char="è"/>
            </a:pPr>
            <a:r>
              <a:rPr lang="pt-BR" sz="2400" dirty="0"/>
              <a:t> </a:t>
            </a:r>
            <a:r>
              <a:rPr lang="pt-BR" sz="2400" dirty="0" smtClean="0"/>
              <a:t>o amor é levado às últimas consequências </a:t>
            </a:r>
          </a:p>
          <a:p>
            <a:pPr lvl="0"/>
            <a:r>
              <a:rPr lang="pt-BR" sz="2400" dirty="0" smtClean="0">
                <a:sym typeface="Wingdings" pitchFamily="2" charset="2"/>
              </a:rPr>
              <a:t></a:t>
            </a:r>
            <a:r>
              <a:rPr lang="pt-BR" sz="2400" dirty="0" smtClean="0"/>
              <a:t> a responsabilidade é de cada membro da comunidade</a:t>
            </a:r>
          </a:p>
          <a:p>
            <a:pPr lvl="0"/>
            <a:r>
              <a:rPr lang="pt-BR" sz="2400" dirty="0" smtClean="0">
                <a:sym typeface="Wingdings" pitchFamily="2" charset="2"/>
              </a:rPr>
              <a:t></a:t>
            </a:r>
            <a:r>
              <a:rPr lang="pt-BR" sz="2400" dirty="0" smtClean="0"/>
              <a:t>a salvação é para todos os povos (</a:t>
            </a:r>
            <a:r>
              <a:rPr lang="pt-BR" sz="2400" dirty="0" err="1" smtClean="0"/>
              <a:t>At</a:t>
            </a:r>
            <a:r>
              <a:rPr lang="pt-BR" sz="2400" dirty="0" smtClean="0"/>
              <a:t> 10,34-35). </a:t>
            </a:r>
          </a:p>
          <a:p>
            <a:pPr lvl="0"/>
            <a:endParaRPr lang="pt-BR" dirty="0" smtClean="0"/>
          </a:p>
          <a:p>
            <a:pPr lvl="0"/>
            <a:endParaRPr lang="pt-BR" dirty="0"/>
          </a:p>
          <a:p>
            <a:pPr lvl="0" algn="ctr"/>
            <a:r>
              <a:rPr lang="pt-BR" dirty="0" smtClean="0">
                <a:solidFill>
                  <a:srgbClr val="00B050"/>
                </a:solidFill>
                <a:latin typeface="Arial Black" pitchFamily="34" charset="0"/>
              </a:rPr>
              <a:t>Mais que no passado, temos hoje as condições eclesiais, as condições sociais, políticas e culturais e as bases eclesiológicas para que o cristão leigo exerça sua missão como autêntico sujeito eclesial, apto a atuar na Igreja e na sociedade e a promover uma relação construtiva entre ambas.</a:t>
            </a:r>
          </a:p>
          <a:p>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332656"/>
            <a:ext cx="8784976" cy="5016758"/>
          </a:xfrm>
          <a:prstGeom prst="rect">
            <a:avLst/>
          </a:prstGeom>
          <a:noFill/>
        </p:spPr>
        <p:txBody>
          <a:bodyPr wrap="square" rtlCol="0">
            <a:spAutoFit/>
          </a:bodyPr>
          <a:lstStyle/>
          <a:p>
            <a:pPr lvl="1"/>
            <a:r>
              <a:rPr lang="pt-BR" sz="3200" b="1" i="1" dirty="0"/>
              <a:t>Liberdade, autonomia e </a:t>
            </a:r>
            <a:r>
              <a:rPr lang="pt-BR" sz="3200" b="1" i="1" dirty="0" err="1"/>
              <a:t>relacionalidade</a:t>
            </a:r>
            <a:endParaRPr lang="pt-BR" sz="2800" b="1" i="1" dirty="0"/>
          </a:p>
          <a:p>
            <a:pPr lvl="0"/>
            <a:r>
              <a:rPr lang="pt-BR" dirty="0"/>
              <a:t>“É para a liberdade que Cristo nos libertou” (</a:t>
            </a:r>
            <a:r>
              <a:rPr lang="pt-BR" dirty="0" err="1"/>
              <a:t>Gl</a:t>
            </a:r>
            <a:r>
              <a:rPr lang="pt-BR" dirty="0"/>
              <a:t> 5,1). </a:t>
            </a:r>
            <a:endParaRPr lang="pt-BR" dirty="0" smtClean="0"/>
          </a:p>
          <a:p>
            <a:pPr lvl="0"/>
            <a:r>
              <a:rPr lang="pt-BR" dirty="0" smtClean="0"/>
              <a:t>Cada </a:t>
            </a:r>
            <a:r>
              <a:rPr lang="pt-BR" dirty="0"/>
              <a:t>pessoa se revela sujeito ao assumir essa liberdade, essa autonomia e essa </a:t>
            </a:r>
            <a:r>
              <a:rPr lang="pt-BR" dirty="0" err="1"/>
              <a:t>relacionalidade</a:t>
            </a:r>
            <a:r>
              <a:rPr lang="pt-BR" dirty="0"/>
              <a:t>. </a:t>
            </a:r>
            <a:endParaRPr lang="pt-BR" dirty="0" smtClean="0"/>
          </a:p>
          <a:p>
            <a:pPr lvl="0"/>
            <a:r>
              <a:rPr lang="pt-BR" dirty="0" smtClean="0"/>
              <a:t>O </a:t>
            </a:r>
            <a:r>
              <a:rPr lang="pt-BR" dirty="0"/>
              <a:t>sujeito eclesial é livre quando toma consciência da nova criatura que se tornou livre em Cristo e da realidade na qual está inserido; </a:t>
            </a:r>
            <a:endParaRPr lang="pt-BR" dirty="0" smtClean="0"/>
          </a:p>
          <a:p>
            <a:pPr lvl="0"/>
            <a:r>
              <a:rPr lang="pt-BR" dirty="0" smtClean="0"/>
              <a:t>é </a:t>
            </a:r>
            <a:r>
              <a:rPr lang="pt-BR" dirty="0"/>
              <a:t>autônomo, quando é capaz de decidir por si mesmo; </a:t>
            </a:r>
            <a:endParaRPr lang="pt-BR" dirty="0" smtClean="0"/>
          </a:p>
          <a:p>
            <a:pPr lvl="0"/>
            <a:r>
              <a:rPr lang="pt-BR" dirty="0" smtClean="0"/>
              <a:t>é </a:t>
            </a:r>
            <a:r>
              <a:rPr lang="pt-BR" dirty="0"/>
              <a:t>relacional, quando se abre aos outros e ao mundo. </a:t>
            </a:r>
            <a:endParaRPr lang="pt-BR" dirty="0" smtClean="0"/>
          </a:p>
          <a:p>
            <a:pPr lvl="0"/>
            <a:r>
              <a:rPr lang="pt-BR" dirty="0" smtClean="0"/>
              <a:t>Dessa </a:t>
            </a:r>
            <a:r>
              <a:rPr lang="pt-BR" dirty="0"/>
              <a:t>maneira, descobre-se responsável por si e pelos outros.</a:t>
            </a:r>
          </a:p>
          <a:p>
            <a:pPr lvl="0"/>
            <a:endParaRPr lang="pt-BR" dirty="0" smtClean="0"/>
          </a:p>
          <a:p>
            <a:pPr lvl="0"/>
            <a:r>
              <a:rPr lang="pt-BR" dirty="0" smtClean="0"/>
              <a:t>O </a:t>
            </a:r>
            <a:r>
              <a:rPr lang="pt-BR" dirty="0"/>
              <a:t>cristão leigo é verdadeiro sujeito na medida em que cresce na consciência de sua dignidade de batizado, </a:t>
            </a:r>
            <a:endParaRPr lang="pt-BR" dirty="0" smtClean="0"/>
          </a:p>
          <a:p>
            <a:pPr lvl="0"/>
            <a:r>
              <a:rPr lang="pt-BR" dirty="0" smtClean="0"/>
              <a:t>assume </a:t>
            </a:r>
            <a:r>
              <a:rPr lang="pt-BR" dirty="0"/>
              <a:t>de maneira pessoal e livre as interpelações da sua fé, </a:t>
            </a:r>
            <a:endParaRPr lang="pt-BR" dirty="0" smtClean="0"/>
          </a:p>
          <a:p>
            <a:pPr lvl="0"/>
            <a:r>
              <a:rPr lang="pt-BR" dirty="0" smtClean="0"/>
              <a:t>abre-se </a:t>
            </a:r>
            <a:r>
              <a:rPr lang="pt-BR" dirty="0"/>
              <a:t>de maneira integrada às relações fundamentais (com Deus, com o mundo, consigo mesmo e com os demais) </a:t>
            </a:r>
            <a:endParaRPr lang="pt-BR" dirty="0" smtClean="0"/>
          </a:p>
          <a:p>
            <a:pPr lvl="0"/>
            <a:r>
              <a:rPr lang="pt-BR" dirty="0" smtClean="0"/>
              <a:t>e </a:t>
            </a:r>
            <a:r>
              <a:rPr lang="pt-BR" dirty="0"/>
              <a:t>contribui efetivamente na humanização do mundo, rumo a um futuro em que Deus seja tudo em todos</a:t>
            </a:r>
            <a:r>
              <a:rPr lang="pt-BR" dirty="0" smtClean="0"/>
              <a:t>.</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548680"/>
            <a:ext cx="8712968" cy="6740307"/>
          </a:xfrm>
          <a:prstGeom prst="rect">
            <a:avLst/>
          </a:prstGeom>
          <a:noFill/>
        </p:spPr>
        <p:txBody>
          <a:bodyPr wrap="square" rtlCol="0">
            <a:spAutoFit/>
          </a:bodyPr>
          <a:lstStyle/>
          <a:p>
            <a:pPr lvl="0"/>
            <a:r>
              <a:rPr lang="pt-BR" dirty="0" smtClean="0"/>
              <a:t>O cristão leigo cresce em sua consciência de sujeito quando descobre que sua liberdade, autonomia e </a:t>
            </a:r>
            <a:r>
              <a:rPr lang="pt-BR" dirty="0" err="1" smtClean="0"/>
              <a:t>relacionalidade</a:t>
            </a:r>
            <a:r>
              <a:rPr lang="pt-BR" dirty="0" smtClean="0"/>
              <a:t> não são apenas características de cada ser humano maduro, mas quando experimenta essas características como dom do Cristo crucificado e ressuscitado.  </a:t>
            </a:r>
          </a:p>
          <a:p>
            <a:pPr lvl="0"/>
            <a:endParaRPr lang="pt-BR" dirty="0"/>
          </a:p>
          <a:p>
            <a:pPr lvl="0"/>
            <a:r>
              <a:rPr lang="pt-BR" dirty="0" smtClean="0"/>
              <a:t>Com efeito, é Cristo quem oferece a todos a possibilidade de se fazerem sujeitos, de maneira especial os que não são considerados em sua dignidade pessoal, como os pobres e marginalizados. Com Jesus, sua autonomia é recuperada em novas relações de amor e afeto que libertam </a:t>
            </a:r>
          </a:p>
          <a:p>
            <a:pPr lvl="0"/>
            <a:endParaRPr lang="pt-BR" dirty="0"/>
          </a:p>
          <a:p>
            <a:pPr lvl="0"/>
            <a:r>
              <a:rPr lang="pt-BR" dirty="0" smtClean="0"/>
              <a:t>A verdadeira comunhão cristã gera autonomia, liberdade e corresponsabilidade; por sua vez, estas são necessárias para a autêntica comunhão .</a:t>
            </a:r>
          </a:p>
          <a:p>
            <a:pPr lvl="0"/>
            <a:endParaRPr lang="pt-BR" dirty="0" smtClean="0"/>
          </a:p>
          <a:p>
            <a:pPr lvl="0"/>
            <a:endParaRPr lang="pt-BR" dirty="0"/>
          </a:p>
          <a:p>
            <a:pPr lvl="0" algn="ctr"/>
            <a:r>
              <a:rPr lang="pt-BR" dirty="0" smtClean="0">
                <a:solidFill>
                  <a:srgbClr val="92D050"/>
                </a:solidFill>
                <a:latin typeface="Arial Black" pitchFamily="34" charset="0"/>
              </a:rPr>
              <a:t>O processo de autonomia de ação e organização do laicato se realiza no interior da comunidade eclesial e, portanto, na comunhão com os demais membros e seus pastores. A propósito, o Documento de Santo Domingo recomenda: </a:t>
            </a:r>
            <a:r>
              <a:rPr lang="pt-BR" i="1" dirty="0" smtClean="0">
                <a:solidFill>
                  <a:srgbClr val="0070C0"/>
                </a:solidFill>
                <a:latin typeface="Arial Black" pitchFamily="34" charset="0"/>
              </a:rPr>
              <a:t>“Promover os Conselhos de Leigos, em plena comunhão com os pastores e adequada autonomia, como lugares de encontro, diálogo e serviço, que contribuam para o fortalecimento da unidade, da espiritualidade e organização do laicato” </a:t>
            </a:r>
            <a:r>
              <a:rPr lang="pt-BR" dirty="0" smtClean="0"/>
              <a:t>(DSD, n. 98).</a:t>
            </a:r>
          </a:p>
          <a:p>
            <a:endParaRPr lang="pt-BR" dirty="0" smtClean="0"/>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640960" cy="6555641"/>
          </a:xfrm>
          <a:prstGeom prst="rect">
            <a:avLst/>
          </a:prstGeom>
          <a:noFill/>
        </p:spPr>
        <p:txBody>
          <a:bodyPr wrap="square" rtlCol="0">
            <a:spAutoFit/>
          </a:bodyPr>
          <a:lstStyle/>
          <a:p>
            <a:pPr lvl="1"/>
            <a:r>
              <a:rPr lang="pt-BR" sz="2800" b="1" i="1" dirty="0"/>
              <a:t>A maturidade dos cristãos leigos</a:t>
            </a:r>
            <a:endParaRPr lang="pt-BR" sz="2400" b="1" i="1" dirty="0"/>
          </a:p>
          <a:p>
            <a:pPr lvl="0"/>
            <a:r>
              <a:rPr lang="pt-BR" dirty="0"/>
              <a:t>Os cristãos leigos e leigas </a:t>
            </a:r>
            <a:r>
              <a:rPr lang="pt-BR" dirty="0" smtClean="0"/>
              <a:t> têm </a:t>
            </a:r>
            <a:r>
              <a:rPr lang="pt-BR" dirty="0"/>
              <a:t>um lugar insubstituível no anúncio e serviço do Evangelho. </a:t>
            </a:r>
          </a:p>
          <a:p>
            <a:pPr lvl="0"/>
            <a:endParaRPr lang="pt-BR" dirty="0" smtClean="0"/>
          </a:p>
          <a:p>
            <a:pPr lvl="0" algn="ctr"/>
            <a:r>
              <a:rPr lang="pt-BR" i="1" dirty="0" smtClean="0">
                <a:solidFill>
                  <a:srgbClr val="C00000"/>
                </a:solidFill>
              </a:rPr>
              <a:t>“</a:t>
            </a:r>
            <a:r>
              <a:rPr lang="pt-BR" i="1" dirty="0">
                <a:solidFill>
                  <a:srgbClr val="C00000"/>
                </a:solidFill>
              </a:rPr>
              <a:t>A Igreja é um corpo diferenciado onde cada um tem sua função. As tarefas são distintas e não deverão confundir-se. Não dão justificação à superioridade de uns sobre os outros, não são pretextos para invejas. Os maiores no Reino dos céus não são os ministros, são os santos” </a:t>
            </a:r>
            <a:r>
              <a:rPr lang="pt-BR" dirty="0" smtClean="0"/>
              <a:t>(</a:t>
            </a:r>
            <a:r>
              <a:rPr lang="pt-BR" dirty="0" err="1" smtClean="0"/>
              <a:t>CfL</a:t>
            </a:r>
            <a:r>
              <a:rPr lang="pt-BR" dirty="0"/>
              <a:t>, n. 51, nota 190</a:t>
            </a:r>
            <a:r>
              <a:rPr lang="pt-BR" dirty="0" smtClean="0"/>
              <a:t>).</a:t>
            </a:r>
          </a:p>
          <a:p>
            <a:pPr lvl="0"/>
            <a:endParaRPr lang="pt-BR" dirty="0"/>
          </a:p>
          <a:p>
            <a:pPr lvl="0"/>
            <a:r>
              <a:rPr lang="pt-BR" b="1" dirty="0" smtClean="0">
                <a:solidFill>
                  <a:srgbClr val="FF0000"/>
                </a:solidFill>
              </a:rPr>
              <a:t>	Para </a:t>
            </a:r>
            <a:r>
              <a:rPr lang="pt-BR" b="1" dirty="0">
                <a:solidFill>
                  <a:srgbClr val="FF0000"/>
                </a:solidFill>
              </a:rPr>
              <a:t>uma adequada formação de verdadeiros sujeitos é necessário que liberdade e autonomia se desenvolvam não no fechamento ou na indiferença, mas na abertura solidária aos outros e às suas realidades. </a:t>
            </a:r>
            <a:endParaRPr lang="pt-BR" b="1" dirty="0" smtClean="0">
              <a:solidFill>
                <a:srgbClr val="FF0000"/>
              </a:solidFill>
            </a:endParaRPr>
          </a:p>
          <a:p>
            <a:pPr lvl="0"/>
            <a:endParaRPr lang="pt-BR" dirty="0"/>
          </a:p>
          <a:p>
            <a:pPr lvl="0"/>
            <a:r>
              <a:rPr lang="pt-BR" b="1" dirty="0" smtClean="0">
                <a:solidFill>
                  <a:srgbClr val="002060"/>
                </a:solidFill>
              </a:rPr>
              <a:t>	A </a:t>
            </a:r>
            <a:r>
              <a:rPr lang="pt-BR" b="1" dirty="0">
                <a:solidFill>
                  <a:srgbClr val="002060"/>
                </a:solidFill>
              </a:rPr>
              <a:t>abertura ao outro não é opcional, mas condição necessária para a realização do ser humano. </a:t>
            </a:r>
            <a:endParaRPr lang="pt-BR" b="1" dirty="0" smtClean="0">
              <a:solidFill>
                <a:srgbClr val="002060"/>
              </a:solidFill>
            </a:endParaRPr>
          </a:p>
          <a:p>
            <a:pPr lvl="0"/>
            <a:endParaRPr lang="pt-BR" dirty="0"/>
          </a:p>
          <a:p>
            <a:pPr lvl="0"/>
            <a:r>
              <a:rPr lang="pt-BR" b="1" dirty="0" smtClean="0">
                <a:solidFill>
                  <a:srgbClr val="00B050"/>
                </a:solidFill>
              </a:rPr>
              <a:t>	A </a:t>
            </a:r>
            <a:r>
              <a:rPr lang="pt-BR" b="1" dirty="0">
                <a:solidFill>
                  <a:srgbClr val="00B050"/>
                </a:solidFill>
              </a:rPr>
              <a:t>vivência comunitária favorece o amadurecimento cristão, que acontece numa dinâmica que exige o equilíbrio entre o eu e o outro, sem isolamentos nos dons e funções individuais e sem aniquilamento da individualidade em função da comunidade. </a:t>
            </a:r>
            <a:endParaRPr lang="pt-BR" b="1" dirty="0" smtClean="0">
              <a:solidFill>
                <a:srgbClr val="00B050"/>
              </a:solidFill>
            </a:endParaRPr>
          </a:p>
          <a:p>
            <a:pPr lvl="0"/>
            <a:endParaRPr lang="pt-BR" dirty="0"/>
          </a:p>
          <a:p>
            <a:pPr lvl="0"/>
            <a:r>
              <a:rPr lang="pt-BR" b="1" dirty="0" smtClean="0"/>
              <a:t>	O </a:t>
            </a:r>
            <a:r>
              <a:rPr lang="pt-BR" b="1" dirty="0"/>
              <a:t>cristão, sujeito na Igreja e no mundo, é discípulo missionário, seguidor e testemunha de Jesus Cristo. É o cristão maduro na fé, que experimentou o encontro pessoal com Jesus Cristo e se dispôs a segui-lo com todas as consequências dessa escolha. </a:t>
            </a:r>
          </a:p>
        </p:txBody>
      </p:sp>
      <p:sp>
        <p:nvSpPr>
          <p:cNvPr id="3" name="Seta para a direita 2"/>
          <p:cNvSpPr/>
          <p:nvPr/>
        </p:nvSpPr>
        <p:spPr>
          <a:xfrm>
            <a:off x="251520" y="2420888"/>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p:cNvSpPr/>
          <p:nvPr/>
        </p:nvSpPr>
        <p:spPr>
          <a:xfrm>
            <a:off x="251520" y="3501008"/>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251520" y="4293096"/>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251520" y="54452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88640"/>
            <a:ext cx="9144000" cy="6617196"/>
          </a:xfrm>
          <a:prstGeom prst="rect">
            <a:avLst/>
          </a:prstGeom>
          <a:noFill/>
        </p:spPr>
        <p:txBody>
          <a:bodyPr wrap="square" rtlCol="0">
            <a:spAutoFit/>
          </a:bodyPr>
          <a:lstStyle/>
          <a:p>
            <a:pPr marL="0" lvl="1"/>
            <a:r>
              <a:rPr lang="pt-BR" sz="2400" b="1" i="1" dirty="0"/>
              <a:t>Entraves à vivência do cristão como sujeito na Igreja e no mundo</a:t>
            </a:r>
            <a:endParaRPr lang="pt-BR" sz="2000" b="1" i="1" dirty="0"/>
          </a:p>
          <a:p>
            <a:pPr lvl="0"/>
            <a:endParaRPr lang="pt-BR" dirty="0" smtClean="0"/>
          </a:p>
          <a:p>
            <a:pPr lvl="0"/>
            <a:r>
              <a:rPr lang="pt-BR" dirty="0" smtClean="0"/>
              <a:t>O </a:t>
            </a:r>
            <a:r>
              <a:rPr lang="pt-BR" dirty="0"/>
              <a:t>cristão encontra alguns entraves para a vivência de sua fé de modo integral e integrado. Algumas oposições estão tão enraizadas na mentalidade e na prática das comunidades e dos fiéis que podem chegar a impedir alguns cristãos leigos de se verem como verdadeiros sujeitos na Igreja e no mundo. </a:t>
            </a:r>
            <a:r>
              <a:rPr lang="pt-BR" dirty="0" smtClean="0"/>
              <a:t>Eis </a:t>
            </a:r>
            <a:r>
              <a:rPr lang="pt-BR" dirty="0"/>
              <a:t>algumas delas</a:t>
            </a:r>
            <a:r>
              <a:rPr lang="pt-BR" dirty="0" smtClean="0"/>
              <a:t>:</a:t>
            </a:r>
          </a:p>
          <a:p>
            <a:pPr lvl="0"/>
            <a:endParaRPr lang="pt-BR" dirty="0"/>
          </a:p>
          <a:p>
            <a:pPr lvl="1">
              <a:buFont typeface="Wingdings" pitchFamily="2" charset="2"/>
              <a:buChar char="v"/>
            </a:pPr>
            <a:r>
              <a:rPr lang="pt-BR" sz="2000" b="1" dirty="0" smtClean="0">
                <a:solidFill>
                  <a:srgbClr val="C00000"/>
                </a:solidFill>
                <a:latin typeface="Arial Black" pitchFamily="34" charset="0"/>
              </a:rPr>
              <a:t>a) </a:t>
            </a:r>
            <a:r>
              <a:rPr lang="pt-BR" sz="2000" b="1" i="1" dirty="0" smtClean="0">
                <a:solidFill>
                  <a:srgbClr val="C00000"/>
                </a:solidFill>
                <a:latin typeface="Arial Black" pitchFamily="34" charset="0"/>
              </a:rPr>
              <a:t>Oposição </a:t>
            </a:r>
            <a:r>
              <a:rPr lang="pt-BR" sz="2000" b="1" i="1" dirty="0">
                <a:solidFill>
                  <a:srgbClr val="C00000"/>
                </a:solidFill>
                <a:latin typeface="Arial Black" pitchFamily="34" charset="0"/>
              </a:rPr>
              <a:t>entre a fé e a </a:t>
            </a:r>
            <a:r>
              <a:rPr lang="pt-BR" sz="2000" b="1" i="1" dirty="0" smtClean="0">
                <a:solidFill>
                  <a:srgbClr val="C00000"/>
                </a:solidFill>
                <a:latin typeface="Arial Black" pitchFamily="34" charset="0"/>
              </a:rPr>
              <a:t>vida</a:t>
            </a:r>
          </a:p>
          <a:p>
            <a:pPr lvl="1">
              <a:buFont typeface="Wingdings" pitchFamily="2" charset="2"/>
              <a:buChar char="v"/>
            </a:pPr>
            <a:endParaRPr lang="pt-BR" sz="2000" b="1" dirty="0" smtClean="0">
              <a:solidFill>
                <a:srgbClr val="C00000"/>
              </a:solidFill>
              <a:latin typeface="Arial Black" pitchFamily="34" charset="0"/>
            </a:endParaRPr>
          </a:p>
          <a:p>
            <a:pPr lvl="1">
              <a:buFont typeface="Wingdings" pitchFamily="2" charset="2"/>
              <a:buChar char="v"/>
            </a:pPr>
            <a:r>
              <a:rPr lang="pt-BR" b="1" dirty="0" smtClean="0">
                <a:solidFill>
                  <a:srgbClr val="C00000"/>
                </a:solidFill>
                <a:latin typeface="Arial Black" pitchFamily="34" charset="0"/>
              </a:rPr>
              <a:t>b</a:t>
            </a:r>
            <a:r>
              <a:rPr lang="pt-BR" b="1" dirty="0">
                <a:solidFill>
                  <a:srgbClr val="C00000"/>
                </a:solidFill>
                <a:latin typeface="Arial Black" pitchFamily="34" charset="0"/>
              </a:rPr>
              <a:t>) </a:t>
            </a:r>
            <a:r>
              <a:rPr lang="pt-BR" b="1" i="1" dirty="0">
                <a:solidFill>
                  <a:srgbClr val="C00000"/>
                </a:solidFill>
                <a:latin typeface="Arial Black" pitchFamily="34" charset="0"/>
              </a:rPr>
              <a:t>Oposição entre sagrado e </a:t>
            </a:r>
            <a:r>
              <a:rPr lang="pt-BR" b="1" i="1" dirty="0" smtClean="0">
                <a:solidFill>
                  <a:srgbClr val="C00000"/>
                </a:solidFill>
                <a:latin typeface="Arial Black" pitchFamily="34" charset="0"/>
              </a:rPr>
              <a:t>profano</a:t>
            </a:r>
            <a:endParaRPr lang="pt-BR" b="1" dirty="0" smtClean="0">
              <a:solidFill>
                <a:srgbClr val="C00000"/>
              </a:solidFill>
              <a:latin typeface="Arial Black" pitchFamily="34" charset="0"/>
            </a:endParaRPr>
          </a:p>
          <a:p>
            <a:pPr lvl="1">
              <a:buFont typeface="Wingdings" pitchFamily="2" charset="2"/>
              <a:buChar char="v"/>
            </a:pPr>
            <a:endParaRPr lang="pt-BR" b="1" dirty="0">
              <a:solidFill>
                <a:srgbClr val="C00000"/>
              </a:solidFill>
              <a:latin typeface="Arial Black" pitchFamily="34" charset="0"/>
            </a:endParaRPr>
          </a:p>
          <a:p>
            <a:pPr lvl="1">
              <a:buFont typeface="Wingdings" pitchFamily="2" charset="2"/>
              <a:buChar char="v"/>
            </a:pPr>
            <a:r>
              <a:rPr lang="pt-BR" b="1" dirty="0">
                <a:solidFill>
                  <a:srgbClr val="C00000"/>
                </a:solidFill>
                <a:latin typeface="Arial Black" pitchFamily="34" charset="0"/>
              </a:rPr>
              <a:t>c) </a:t>
            </a:r>
            <a:r>
              <a:rPr lang="pt-BR" b="1" i="1" dirty="0">
                <a:solidFill>
                  <a:srgbClr val="C00000"/>
                </a:solidFill>
                <a:latin typeface="Arial Black" pitchFamily="34" charset="0"/>
              </a:rPr>
              <a:t>Oposição entre a Igreja e o </a:t>
            </a:r>
            <a:r>
              <a:rPr lang="pt-BR" b="1" i="1" dirty="0" smtClean="0">
                <a:solidFill>
                  <a:srgbClr val="C00000"/>
                </a:solidFill>
                <a:latin typeface="Arial Black" pitchFamily="34" charset="0"/>
              </a:rPr>
              <a:t>mundo</a:t>
            </a:r>
            <a:endParaRPr lang="pt-BR" b="1" dirty="0" smtClean="0">
              <a:solidFill>
                <a:srgbClr val="C00000"/>
              </a:solidFill>
              <a:latin typeface="Arial Black" pitchFamily="34" charset="0"/>
            </a:endParaRPr>
          </a:p>
          <a:p>
            <a:pPr lvl="1">
              <a:buFont typeface="Wingdings" pitchFamily="2" charset="2"/>
              <a:buChar char="v"/>
            </a:pPr>
            <a:endParaRPr lang="pt-BR" b="1" dirty="0">
              <a:solidFill>
                <a:srgbClr val="C00000"/>
              </a:solidFill>
              <a:latin typeface="Arial Black" pitchFamily="34" charset="0"/>
            </a:endParaRPr>
          </a:p>
          <a:p>
            <a:pPr lvl="1">
              <a:buFont typeface="Wingdings" pitchFamily="2" charset="2"/>
              <a:buChar char="v"/>
            </a:pPr>
            <a:r>
              <a:rPr lang="pt-BR" b="1" dirty="0">
                <a:solidFill>
                  <a:srgbClr val="C00000"/>
                </a:solidFill>
                <a:latin typeface="Arial Black" pitchFamily="34" charset="0"/>
              </a:rPr>
              <a:t>d) </a:t>
            </a:r>
            <a:r>
              <a:rPr lang="pt-BR" b="1" i="1" dirty="0">
                <a:solidFill>
                  <a:srgbClr val="C00000"/>
                </a:solidFill>
                <a:latin typeface="Arial Black" pitchFamily="34" charset="0"/>
              </a:rPr>
              <a:t>Oposição entre identidade eclesial e </a:t>
            </a:r>
            <a:r>
              <a:rPr lang="pt-BR" b="1" i="1" dirty="0" smtClean="0">
                <a:solidFill>
                  <a:srgbClr val="C00000"/>
                </a:solidFill>
                <a:latin typeface="Arial Black" pitchFamily="34" charset="0"/>
              </a:rPr>
              <a:t>ecumenismo</a:t>
            </a:r>
            <a:endParaRPr lang="pt-BR" b="1" dirty="0" smtClean="0">
              <a:solidFill>
                <a:srgbClr val="C00000"/>
              </a:solidFill>
              <a:latin typeface="Arial Black" pitchFamily="34" charset="0"/>
            </a:endParaRPr>
          </a:p>
          <a:p>
            <a:endParaRPr lang="pt-BR" dirty="0"/>
          </a:p>
          <a:p>
            <a:pPr lvl="0"/>
            <a:r>
              <a:rPr lang="pt-BR" dirty="0" smtClean="0"/>
              <a:t>	De </a:t>
            </a:r>
            <a:r>
              <a:rPr lang="pt-BR" dirty="0"/>
              <a:t>certa maneira todas essas oposições se resumem no receio de assumir o que é do mundo. </a:t>
            </a:r>
            <a:r>
              <a:rPr lang="pt-BR" dirty="0" smtClean="0"/>
              <a:t>A </a:t>
            </a:r>
            <a:r>
              <a:rPr lang="pt-BR" dirty="0"/>
              <a:t>valorização das tarefas no interior da Igreja em detrimento dos compromissos com a inserção na realidade leva os cristãos leigos e leigas à esquizofrenia religiosa. </a:t>
            </a:r>
            <a:endParaRPr lang="pt-BR" dirty="0" smtClean="0"/>
          </a:p>
          <a:p>
            <a:pPr lvl="0"/>
            <a:endParaRPr lang="pt-BR" dirty="0" smtClean="0"/>
          </a:p>
          <a:p>
            <a:pPr lvl="0" algn="ctr"/>
            <a:r>
              <a:rPr lang="pt-BR" b="1" i="1" dirty="0" smtClean="0">
                <a:latin typeface="Times New Roman" pitchFamily="18" charset="0"/>
                <a:cs typeface="Times New Roman" pitchFamily="18" charset="0"/>
              </a:rPr>
              <a:t>“</a:t>
            </a:r>
            <a:r>
              <a:rPr lang="pt-BR" b="1" i="1" dirty="0">
                <a:latin typeface="Times New Roman" pitchFamily="18" charset="0"/>
                <a:cs typeface="Times New Roman" pitchFamily="18" charset="0"/>
              </a:rPr>
              <a:t>Apesar de se notar a participação de muitos nos ministérios laicais, este compromisso não se reflete na penetração dos valores cristãos no mundo social, político e econômico; limita-se muitas vezes a tarefas no seio da Igreja, sem um empenhamento real pela aplicação do Evangelho na transformação da sociedade” </a:t>
            </a:r>
            <a:r>
              <a:rPr lang="pt-BR" dirty="0"/>
              <a:t>(EG, n. 102). </a:t>
            </a:r>
          </a:p>
        </p:txBody>
      </p:sp>
      <p:sp>
        <p:nvSpPr>
          <p:cNvPr id="3" name="Seta para a direita 2"/>
          <p:cNvSpPr/>
          <p:nvPr/>
        </p:nvSpPr>
        <p:spPr>
          <a:xfrm>
            <a:off x="0" y="3933056"/>
            <a:ext cx="864096" cy="57606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424936" cy="6401753"/>
          </a:xfrm>
          <a:prstGeom prst="rect">
            <a:avLst/>
          </a:prstGeom>
          <a:noFill/>
        </p:spPr>
        <p:txBody>
          <a:bodyPr wrap="square" rtlCol="0">
            <a:spAutoFit/>
          </a:bodyPr>
          <a:lstStyle/>
          <a:p>
            <a:pPr lvl="0"/>
            <a:r>
              <a:rPr lang="pt-BR" sz="2400" b="1" dirty="0"/>
              <a:t>Âmbitos de comunhão eclesial e atuação do leigo como sujeito</a:t>
            </a:r>
            <a:endParaRPr lang="pt-BR" sz="2000" b="1" dirty="0"/>
          </a:p>
          <a:p>
            <a:pPr lvl="0"/>
            <a:endParaRPr lang="pt-BR" dirty="0" smtClean="0"/>
          </a:p>
          <a:p>
            <a:pPr lvl="0"/>
            <a:r>
              <a:rPr lang="pt-BR" dirty="0" smtClean="0"/>
              <a:t>No </a:t>
            </a:r>
            <a:r>
              <a:rPr lang="pt-BR" dirty="0"/>
              <a:t>âmbito da Igreja há muitos espaços nos quais os cristãos leigos e leigas exercem seu ser e seu agir cristão, sua identidade e dignidade de sujeito eclesial. </a:t>
            </a:r>
          </a:p>
          <a:p>
            <a:r>
              <a:rPr lang="pt-BR" sz="2400" dirty="0">
                <a:latin typeface="Arial Rounded MT Bold" pitchFamily="34" charset="0"/>
              </a:rPr>
              <a:t> </a:t>
            </a:r>
          </a:p>
          <a:p>
            <a:pPr lvl="1"/>
            <a:r>
              <a:rPr lang="pt-BR" sz="2400" b="1" dirty="0">
                <a:solidFill>
                  <a:srgbClr val="C00000"/>
                </a:solidFill>
                <a:latin typeface="Arial Rounded MT Bold" pitchFamily="34" charset="0"/>
              </a:rPr>
              <a:t>A família</a:t>
            </a:r>
            <a:endParaRPr lang="pt-BR" sz="2000" b="1" dirty="0">
              <a:solidFill>
                <a:srgbClr val="C00000"/>
              </a:solidFill>
              <a:latin typeface="Arial Rounded MT Bold" pitchFamily="34" charset="0"/>
            </a:endParaRPr>
          </a:p>
          <a:p>
            <a:pPr lvl="0"/>
            <a:endParaRPr lang="pt-BR" dirty="0" smtClean="0"/>
          </a:p>
          <a:p>
            <a:pPr lvl="0"/>
            <a:r>
              <a:rPr lang="pt-BR" dirty="0" smtClean="0"/>
              <a:t>Na </a:t>
            </a:r>
            <a:r>
              <a:rPr lang="pt-BR" dirty="0"/>
              <a:t>celebração do sacramento do Matrimônio os cristãos leigos e leigas exercem seu sacerdócio batismal. Eles são ministros da celebração. Exercem seu sacerdócio, não só na celebração, mas igualmente na consumação do sacramento, na geração e educação dos filhos. </a:t>
            </a:r>
            <a:endParaRPr lang="pt-BR" dirty="0" smtClean="0"/>
          </a:p>
          <a:p>
            <a:pPr lvl="0"/>
            <a:endParaRPr lang="pt-BR" sz="2400" b="1" dirty="0">
              <a:latin typeface="Arial Rounded MT Bold" pitchFamily="34" charset="0"/>
            </a:endParaRPr>
          </a:p>
          <a:p>
            <a:pPr lvl="1"/>
            <a:r>
              <a:rPr lang="pt-BR" sz="2400" b="1" dirty="0">
                <a:solidFill>
                  <a:srgbClr val="00B050"/>
                </a:solidFill>
                <a:latin typeface="Arial Rounded MT Bold" pitchFamily="34" charset="0"/>
              </a:rPr>
              <a:t>A paróquia e as comunidades </a:t>
            </a:r>
            <a:r>
              <a:rPr lang="pt-BR" sz="2400" b="1" dirty="0" smtClean="0">
                <a:solidFill>
                  <a:srgbClr val="00B050"/>
                </a:solidFill>
                <a:latin typeface="Arial Rounded MT Bold" pitchFamily="34" charset="0"/>
              </a:rPr>
              <a:t>eclesiais</a:t>
            </a:r>
          </a:p>
          <a:p>
            <a:pPr lvl="1"/>
            <a:endParaRPr lang="pt-BR" sz="2000" b="1" dirty="0">
              <a:solidFill>
                <a:srgbClr val="00B050"/>
              </a:solidFill>
              <a:latin typeface="Arial Rounded MT Bold" pitchFamily="34" charset="0"/>
            </a:endParaRPr>
          </a:p>
          <a:p>
            <a:pPr lvl="0"/>
            <a:r>
              <a:rPr lang="pt-BR" dirty="0"/>
              <a:t>A paróquia e as comunidades eclesiais são espaço para a vivência da unidade na diversidade onde os cristãos leigos atuam como sujeitos e têm cidadania plena. As pequenas comunidades, os  setores da paróquia, os grupos bíblicos de reflexão, as redes de comunidades, as assembleias pastorais, os conselhos, os movimentos, as novas comunidades, as associações na pastoral orgânica e de conjunto, são formas concretas de comunhão e participação nas quais o cristão leigo atua como sujeito eclesial.</a:t>
            </a:r>
          </a:p>
          <a:p>
            <a:pPr lvl="0"/>
            <a:endParaRPr lang="pt-B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16632"/>
            <a:ext cx="8208912" cy="5170646"/>
          </a:xfrm>
          <a:prstGeom prst="rect">
            <a:avLst/>
          </a:prstGeom>
          <a:noFill/>
        </p:spPr>
        <p:txBody>
          <a:bodyPr wrap="square" rtlCol="0">
            <a:spAutoFit/>
          </a:bodyPr>
          <a:lstStyle/>
          <a:p>
            <a:pPr lvl="1"/>
            <a:r>
              <a:rPr lang="pt-BR" sz="2400" b="1" dirty="0" smtClean="0">
                <a:solidFill>
                  <a:srgbClr val="00B050"/>
                </a:solidFill>
                <a:latin typeface="Arial Rounded MT Bold" pitchFamily="34" charset="0"/>
              </a:rPr>
              <a:t>As </a:t>
            </a:r>
            <a:r>
              <a:rPr lang="pt-BR" sz="2400" b="1" dirty="0">
                <a:solidFill>
                  <a:srgbClr val="00B050"/>
                </a:solidFill>
                <a:latin typeface="Arial Rounded MT Bold" pitchFamily="34" charset="0"/>
              </a:rPr>
              <a:t>assembleias e reuniões pastorais</a:t>
            </a:r>
            <a:endParaRPr lang="pt-BR" sz="2000" b="1" dirty="0">
              <a:solidFill>
                <a:srgbClr val="00B050"/>
              </a:solidFill>
              <a:latin typeface="Arial Rounded MT Bold" pitchFamily="34" charset="0"/>
            </a:endParaRPr>
          </a:p>
          <a:p>
            <a:pPr lvl="0"/>
            <a:endParaRPr lang="pt-BR" dirty="0" smtClean="0"/>
          </a:p>
          <a:p>
            <a:pPr lvl="0"/>
            <a:r>
              <a:rPr lang="pt-BR" dirty="0" smtClean="0">
                <a:solidFill>
                  <a:srgbClr val="00B050"/>
                </a:solidFill>
                <a:latin typeface="Arial Rounded MT Bold" pitchFamily="34" charset="0"/>
              </a:rPr>
              <a:t>Nas </a:t>
            </a:r>
            <a:r>
              <a:rPr lang="pt-BR" dirty="0">
                <a:solidFill>
                  <a:srgbClr val="00B050"/>
                </a:solidFill>
                <a:latin typeface="Arial Rounded MT Bold" pitchFamily="34" charset="0"/>
              </a:rPr>
              <a:t>assembleias e reuniões pastorais aprende-se a ser Igreja, a fortalecer a unidade no respeito pela diversidade. </a:t>
            </a:r>
            <a:endParaRPr lang="pt-BR" dirty="0" smtClean="0">
              <a:solidFill>
                <a:srgbClr val="00B050"/>
              </a:solidFill>
              <a:latin typeface="Arial Rounded MT Bold" pitchFamily="34" charset="0"/>
            </a:endParaRPr>
          </a:p>
          <a:p>
            <a:pPr lvl="0"/>
            <a:endParaRPr lang="pt-BR" dirty="0" smtClean="0">
              <a:solidFill>
                <a:srgbClr val="00B050"/>
              </a:solidFill>
              <a:latin typeface="Arial Rounded MT Bold" pitchFamily="34" charset="0"/>
            </a:endParaRPr>
          </a:p>
          <a:p>
            <a:pPr lvl="0"/>
            <a:endParaRPr lang="pt-BR" dirty="0" smtClean="0">
              <a:solidFill>
                <a:srgbClr val="00B050"/>
              </a:solidFill>
              <a:latin typeface="Arial Rounded MT Bold" pitchFamily="34" charset="0"/>
            </a:endParaRPr>
          </a:p>
          <a:p>
            <a:pPr lvl="0"/>
            <a:r>
              <a:rPr lang="pt-BR" dirty="0" smtClean="0">
                <a:solidFill>
                  <a:srgbClr val="00B050"/>
                </a:solidFill>
                <a:latin typeface="Arial Rounded MT Bold" pitchFamily="34" charset="0"/>
              </a:rPr>
              <a:t>Todas </a:t>
            </a:r>
            <a:r>
              <a:rPr lang="pt-BR" dirty="0">
                <a:solidFill>
                  <a:srgbClr val="00B050"/>
                </a:solidFill>
                <a:latin typeface="Arial Rounded MT Bold" pitchFamily="34" charset="0"/>
              </a:rPr>
              <a:t>as pessoas têm o direito de falar. Não haja, pois, monopólio nem centralização da palavra</a:t>
            </a:r>
            <a:r>
              <a:rPr lang="pt-BR" dirty="0" smtClean="0">
                <a:solidFill>
                  <a:srgbClr val="00B050"/>
                </a:solidFill>
                <a:latin typeface="Arial Rounded MT Bold" pitchFamily="34" charset="0"/>
              </a:rPr>
              <a:t>.</a:t>
            </a:r>
          </a:p>
          <a:p>
            <a:pPr lvl="0"/>
            <a:endParaRPr lang="pt-BR" dirty="0" smtClean="0">
              <a:solidFill>
                <a:srgbClr val="00B050"/>
              </a:solidFill>
              <a:latin typeface="Arial Rounded MT Bold" pitchFamily="34" charset="0"/>
            </a:endParaRPr>
          </a:p>
          <a:p>
            <a:pPr lvl="0"/>
            <a:endParaRPr lang="pt-BR" dirty="0">
              <a:solidFill>
                <a:srgbClr val="00B050"/>
              </a:solidFill>
              <a:latin typeface="Arial Rounded MT Bold" pitchFamily="34" charset="0"/>
            </a:endParaRPr>
          </a:p>
          <a:p>
            <a:pPr lvl="0"/>
            <a:r>
              <a:rPr lang="pt-BR" dirty="0">
                <a:solidFill>
                  <a:srgbClr val="00B050"/>
                </a:solidFill>
                <a:latin typeface="Arial Rounded MT Bold" pitchFamily="34" charset="0"/>
              </a:rPr>
              <a:t>Nessas ocasiões temos oportunidade de ser Igreja-comunidade, Igreja-família, Igreja-comunhão e participação. </a:t>
            </a:r>
            <a:endParaRPr lang="pt-BR" dirty="0" smtClean="0">
              <a:solidFill>
                <a:srgbClr val="00B050"/>
              </a:solidFill>
              <a:latin typeface="Arial Rounded MT Bold" pitchFamily="34" charset="0"/>
            </a:endParaRPr>
          </a:p>
          <a:p>
            <a:pPr lvl="0"/>
            <a:endParaRPr lang="pt-BR" dirty="0">
              <a:solidFill>
                <a:srgbClr val="00B050"/>
              </a:solidFill>
              <a:latin typeface="Arial Rounded MT Bold" pitchFamily="34" charset="0"/>
            </a:endParaRPr>
          </a:p>
          <a:p>
            <a:pPr lvl="0"/>
            <a:endParaRPr lang="pt-BR" dirty="0" smtClean="0">
              <a:solidFill>
                <a:srgbClr val="00B050"/>
              </a:solidFill>
              <a:latin typeface="Arial Rounded MT Bold" pitchFamily="34" charset="0"/>
            </a:endParaRPr>
          </a:p>
          <a:p>
            <a:pPr lvl="0"/>
            <a:r>
              <a:rPr lang="pt-BR" dirty="0" smtClean="0">
                <a:solidFill>
                  <a:srgbClr val="00B050"/>
                </a:solidFill>
                <a:latin typeface="Arial Rounded MT Bold" pitchFamily="34" charset="0"/>
              </a:rPr>
              <a:t>A </a:t>
            </a:r>
            <a:r>
              <a:rPr lang="pt-BR" dirty="0">
                <a:solidFill>
                  <a:srgbClr val="00B050"/>
                </a:solidFill>
                <a:latin typeface="Arial Rounded MT Bold" pitchFamily="34" charset="0"/>
              </a:rPr>
              <a:t>obsessão por doutrina, disciplina, normas, dá lugar ao elitismo autoritário e narcisista que é uma forma desvirtuada de cristianismo (EG, n. 94).</a:t>
            </a:r>
          </a:p>
          <a:p>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2656"/>
            <a:ext cx="8496944" cy="6494085"/>
          </a:xfrm>
          <a:prstGeom prst="rect">
            <a:avLst/>
          </a:prstGeom>
          <a:noFill/>
        </p:spPr>
        <p:txBody>
          <a:bodyPr wrap="square" rtlCol="0">
            <a:spAutoFit/>
          </a:bodyPr>
          <a:lstStyle/>
          <a:p>
            <a:pPr lvl="1"/>
            <a:r>
              <a:rPr lang="pt-BR" sz="2000" b="1" dirty="0" smtClean="0">
                <a:latin typeface="Arial Rounded MT Bold" pitchFamily="34" charset="0"/>
              </a:rPr>
              <a:t>As Comunidades Eclesiais de Base</a:t>
            </a:r>
          </a:p>
          <a:p>
            <a:pPr lvl="1"/>
            <a:endParaRPr lang="pt-BR" b="1" dirty="0" smtClean="0">
              <a:latin typeface="Arial Rounded MT Bold" pitchFamily="34" charset="0"/>
            </a:endParaRPr>
          </a:p>
          <a:p>
            <a:pPr lvl="0"/>
            <a:r>
              <a:rPr lang="pt-BR" dirty="0" smtClean="0"/>
              <a:t>As Comunidades Eclesiais de Base são uma forma de vivência comunitária da fé, de inserção na sociedade, de exercício do </a:t>
            </a:r>
            <a:r>
              <a:rPr lang="pt-BR" dirty="0" err="1" smtClean="0"/>
              <a:t>profetismo</a:t>
            </a:r>
            <a:r>
              <a:rPr lang="pt-BR" dirty="0" smtClean="0"/>
              <a:t> e de compromisso com a transformação da realidade sob a luz do Evangelho. São presença da Igreja junto aos mais simples, aos descartados, aos excluídos. São instrumentos que permitem ao povo conhecer a Palavra, celebrar a fé, contribuem o crescimento do Reino de Deus na sociedade. </a:t>
            </a:r>
          </a:p>
          <a:p>
            <a:pPr lvl="0"/>
            <a:endParaRPr lang="pt-BR" dirty="0"/>
          </a:p>
          <a:p>
            <a:pPr marL="0" lvl="1"/>
            <a:r>
              <a:rPr lang="pt-BR" sz="2000" b="1" dirty="0" smtClean="0">
                <a:solidFill>
                  <a:srgbClr val="002060"/>
                </a:solidFill>
                <a:latin typeface="Arial Rounded MT Bold" pitchFamily="34" charset="0"/>
              </a:rPr>
              <a:t>Movimentos eclesiais, associações de fiéis e novas comunidades</a:t>
            </a:r>
          </a:p>
          <a:p>
            <a:pPr marL="0" lvl="1"/>
            <a:endParaRPr lang="pt-BR" b="1" dirty="0" smtClean="0">
              <a:solidFill>
                <a:srgbClr val="002060"/>
              </a:solidFill>
              <a:latin typeface="Arial Rounded MT Bold" pitchFamily="34" charset="0"/>
            </a:endParaRPr>
          </a:p>
          <a:p>
            <a:pPr lvl="0"/>
            <a:r>
              <a:rPr lang="pt-BR" dirty="0" smtClean="0"/>
              <a:t>Os movimentos eclesiais, as associações de fiéis e as novas comunidades são dons do Espírito para a Igreja. Os cristãos leigos e leigas têm liberdade associativa que é um direito próprio e não uma concessão da autoridade . Os movimentos eclesiais e as associações de fiéis são um sinal da Providência de Deus para a Igreja de hoje. </a:t>
            </a:r>
          </a:p>
          <a:p>
            <a:pPr lvl="0"/>
            <a:endParaRPr lang="pt-BR" dirty="0" smtClean="0"/>
          </a:p>
          <a:p>
            <a:pPr lvl="1"/>
            <a:r>
              <a:rPr lang="pt-BR" b="1" i="1" dirty="0" smtClean="0">
                <a:solidFill>
                  <a:srgbClr val="FF0000"/>
                </a:solidFill>
                <a:latin typeface="Arial Rounded MT Bold" pitchFamily="34" charset="0"/>
              </a:rPr>
              <a:t>Os Conselhos Pastorais e os Conselhos de Assuntos Econômicos</a:t>
            </a:r>
          </a:p>
          <a:p>
            <a:pPr lvl="1"/>
            <a:endParaRPr lang="pt-BR" sz="1600" b="1" i="1" dirty="0" smtClean="0">
              <a:solidFill>
                <a:srgbClr val="FF0000"/>
              </a:solidFill>
              <a:latin typeface="Arial Rounded MT Bold" pitchFamily="34" charset="0"/>
            </a:endParaRPr>
          </a:p>
          <a:p>
            <a:pPr lvl="0"/>
            <a:r>
              <a:rPr lang="pt-BR" dirty="0" smtClean="0"/>
              <a:t>Os Conselhos Pastorais decorrem da eclesiologia de comunhão, fundamentada na Santíssima Trindade. São organismos de participação e corresponsabilidade (CNBB, </a:t>
            </a:r>
            <a:r>
              <a:rPr lang="pt-BR" dirty="0" err="1" smtClean="0"/>
              <a:t>Doc</a:t>
            </a:r>
            <a:r>
              <a:rPr lang="pt-BR" dirty="0" smtClean="0"/>
              <a:t>. 100, n. 290). A ausência de Conselhos Pastorais  é reflexo da centralização e do clericalismo. </a:t>
            </a:r>
          </a:p>
          <a:p>
            <a:pPr lvl="0"/>
            <a:endParaRPr lang="pt-BR" b="1"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260648"/>
            <a:ext cx="8964488" cy="6894195"/>
          </a:xfrm>
          <a:prstGeom prst="rect">
            <a:avLst/>
          </a:prstGeom>
          <a:noFill/>
        </p:spPr>
        <p:txBody>
          <a:bodyPr wrap="square" rtlCol="0">
            <a:spAutoFit/>
          </a:bodyPr>
          <a:lstStyle/>
          <a:p>
            <a:pPr marL="0" lvl="1" algn="ctr"/>
            <a:r>
              <a:rPr lang="pt-BR" sz="2400" b="1" dirty="0" smtClean="0">
                <a:latin typeface="Arial Rounded MT Bold" pitchFamily="34" charset="0"/>
              </a:rPr>
              <a:t>Critérios de </a:t>
            </a:r>
            <a:r>
              <a:rPr lang="pt-BR" sz="2400" b="1" dirty="0" err="1" smtClean="0">
                <a:latin typeface="Arial Rounded MT Bold" pitchFamily="34" charset="0"/>
              </a:rPr>
              <a:t>eclesialidade</a:t>
            </a:r>
            <a:endParaRPr lang="pt-BR" sz="2000" b="1" dirty="0" smtClean="0">
              <a:latin typeface="Arial Rounded MT Bold" pitchFamily="34" charset="0"/>
            </a:endParaRPr>
          </a:p>
          <a:p>
            <a:pPr lvl="0"/>
            <a:endParaRPr lang="pt-BR" dirty="0" smtClean="0"/>
          </a:p>
          <a:p>
            <a:pPr lvl="0"/>
            <a:r>
              <a:rPr lang="pt-BR" dirty="0" smtClean="0"/>
              <a:t>Para preservar a unidade da Igreja, e evitar o risco de “Igrejas paralelas”, tanto o Papa Francisco como São João Paulo II indicam os critérios de </a:t>
            </a:r>
            <a:r>
              <a:rPr lang="pt-BR" dirty="0" err="1" smtClean="0"/>
              <a:t>eclesialidade</a:t>
            </a:r>
            <a:r>
              <a:rPr lang="pt-BR" dirty="0" smtClean="0"/>
              <a:t> a serem observados, para que as Comunidades Eclesiais de Base, as pequenas comunidades, os movimentos e associações sejam autenticamente eclesiais:</a:t>
            </a:r>
          </a:p>
          <a:p>
            <a:pPr lvl="0"/>
            <a:endParaRPr lang="pt-BR" dirty="0" smtClean="0"/>
          </a:p>
          <a:p>
            <a:pPr lvl="1">
              <a:buFont typeface="Wingdings" pitchFamily="2" charset="2"/>
              <a:buChar char="q"/>
            </a:pPr>
            <a:r>
              <a:rPr lang="pt-BR" sz="2000" b="1" dirty="0" smtClean="0">
                <a:solidFill>
                  <a:srgbClr val="00B050"/>
                </a:solidFill>
              </a:rPr>
              <a:t>A primazia dada à vocação de cada cristão à santidade</a:t>
            </a:r>
          </a:p>
          <a:p>
            <a:pPr lvl="1">
              <a:buFont typeface="Wingdings" pitchFamily="2" charset="2"/>
              <a:buChar char="q"/>
            </a:pPr>
            <a:endParaRPr lang="pt-BR" sz="2000" b="1" dirty="0" smtClean="0">
              <a:solidFill>
                <a:srgbClr val="00B050"/>
              </a:solidFill>
            </a:endParaRPr>
          </a:p>
          <a:p>
            <a:pPr lvl="1">
              <a:buFont typeface="Wingdings" pitchFamily="2" charset="2"/>
              <a:buChar char="q"/>
            </a:pPr>
            <a:r>
              <a:rPr lang="pt-BR" sz="2000" b="1" dirty="0" smtClean="0">
                <a:solidFill>
                  <a:srgbClr val="00B050"/>
                </a:solidFill>
              </a:rPr>
              <a:t>A responsabilidade em professar a fé católica no seu conteúdo integral</a:t>
            </a:r>
          </a:p>
          <a:p>
            <a:pPr lvl="1">
              <a:buFont typeface="Wingdings" pitchFamily="2" charset="2"/>
              <a:buChar char="q"/>
            </a:pPr>
            <a:endParaRPr lang="pt-BR" sz="2000" b="1" dirty="0" smtClean="0">
              <a:solidFill>
                <a:srgbClr val="00B050"/>
              </a:solidFill>
            </a:endParaRPr>
          </a:p>
          <a:p>
            <a:pPr lvl="1">
              <a:buFont typeface="Wingdings" pitchFamily="2" charset="2"/>
              <a:buChar char="q"/>
            </a:pPr>
            <a:r>
              <a:rPr lang="pt-BR" sz="2000" b="1" dirty="0" smtClean="0">
                <a:solidFill>
                  <a:srgbClr val="00B050"/>
                </a:solidFill>
              </a:rPr>
              <a:t>O testemunho de uma comunhão sólida com o Papa e com o bispo</a:t>
            </a:r>
          </a:p>
          <a:p>
            <a:pPr lvl="1">
              <a:buFont typeface="Wingdings" pitchFamily="2" charset="2"/>
              <a:buChar char="q"/>
            </a:pPr>
            <a:endParaRPr lang="pt-BR" sz="2000" b="1" dirty="0" smtClean="0">
              <a:solidFill>
                <a:srgbClr val="00B050"/>
              </a:solidFill>
            </a:endParaRPr>
          </a:p>
          <a:p>
            <a:pPr lvl="1">
              <a:buFont typeface="Wingdings" pitchFamily="2" charset="2"/>
              <a:buChar char="q"/>
            </a:pPr>
            <a:r>
              <a:rPr lang="pt-BR" sz="2000" b="1" dirty="0" smtClean="0">
                <a:solidFill>
                  <a:srgbClr val="00B050"/>
                </a:solidFill>
              </a:rPr>
              <a:t>A conformidade e a participação na finalidade apostólica da Igreja.</a:t>
            </a:r>
          </a:p>
          <a:p>
            <a:pPr lvl="1">
              <a:buFont typeface="Wingdings" pitchFamily="2" charset="2"/>
              <a:buChar char="q"/>
            </a:pPr>
            <a:endParaRPr lang="pt-BR" sz="2000" b="1" dirty="0" smtClean="0">
              <a:solidFill>
                <a:srgbClr val="00B050"/>
              </a:solidFill>
            </a:endParaRPr>
          </a:p>
          <a:p>
            <a:pPr lvl="1">
              <a:buFont typeface="Wingdings" pitchFamily="2" charset="2"/>
              <a:buChar char="q"/>
            </a:pPr>
            <a:r>
              <a:rPr lang="pt-BR" sz="2000" b="1" dirty="0" smtClean="0">
                <a:solidFill>
                  <a:srgbClr val="00B050"/>
                </a:solidFill>
              </a:rPr>
              <a:t>O empenho de uma presença na sociedade </a:t>
            </a:r>
          </a:p>
          <a:p>
            <a:pPr lvl="0"/>
            <a:endParaRPr lang="pt-BR" dirty="0" smtClean="0"/>
          </a:p>
          <a:p>
            <a:pPr lvl="0" algn="ctr"/>
            <a:r>
              <a:rPr lang="pt-BR" sz="2000" b="1" i="1" dirty="0" smtClean="0">
                <a:solidFill>
                  <a:srgbClr val="FF0000"/>
                </a:solidFill>
                <a:latin typeface="Times New Roman" pitchFamily="18" charset="0"/>
                <a:cs typeface="Times New Roman" pitchFamily="18" charset="0"/>
              </a:rPr>
              <a:t>“não percam o contato com a paróquia local e se integrem de bom grado na pastoral orgânica da Igreja particular. Esta integração evitará que fiquem só com uma parte do Evangelho e da Igreja, ou que se transformem em nômades sem raízes” </a:t>
            </a:r>
            <a:r>
              <a:rPr lang="pt-BR" dirty="0" smtClean="0"/>
              <a:t>(EG, n. 29).</a:t>
            </a:r>
          </a:p>
          <a:p>
            <a:endParaRPr lang="pt-BR" dirty="0" smtClean="0"/>
          </a:p>
          <a:p>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260648"/>
            <a:ext cx="8352928" cy="5786199"/>
          </a:xfrm>
          <a:prstGeom prst="rect">
            <a:avLst/>
          </a:prstGeom>
          <a:noFill/>
        </p:spPr>
        <p:txBody>
          <a:bodyPr wrap="square" rtlCol="0">
            <a:spAutoFit/>
          </a:bodyPr>
          <a:lstStyle/>
          <a:p>
            <a:pPr algn="ctr"/>
            <a:r>
              <a:rPr lang="pt-BR" sz="2800" b="1" dirty="0"/>
              <a:t>Carismas, serviços e ministérios na Igreja</a:t>
            </a:r>
          </a:p>
          <a:p>
            <a:endParaRPr lang="pt-BR" dirty="0" smtClean="0"/>
          </a:p>
          <a:p>
            <a:r>
              <a:rPr lang="pt-BR" dirty="0" smtClean="0"/>
              <a:t>O </a:t>
            </a:r>
            <a:r>
              <a:rPr lang="pt-BR" dirty="0"/>
              <a:t>mesmo Espírito divino que garante a comunhão na mesma fé e no mesmo amor, num só Senhor e num só Batismo (</a:t>
            </a:r>
            <a:r>
              <a:rPr lang="pt-BR" dirty="0" err="1"/>
              <a:t>Ef</a:t>
            </a:r>
            <a:r>
              <a:rPr lang="pt-BR" dirty="0"/>
              <a:t> 4,5), suscita também a diversidade de dons, carismas, serviços e ministérios no interior da Igreja. “O Espírito Santo distribui graças especiais aos fiéis das mais variadas condições, tornando-os aptos e dispostos a assumir os trabalhos e funções úteis à renovação e maior desenvolvimento da Igreja.</a:t>
            </a:r>
          </a:p>
          <a:p>
            <a:r>
              <a:rPr lang="pt-BR" dirty="0"/>
              <a:t> A diversidade de dons suscitada pelo Espírito possibilita respostas criativas aos desafios de cada momento histórico. O Espírito age com liberdade e liberalidade, e sua inspiração pode suscitar formas variadas de ação evangelizadora e transformadora (1Cor 12,4-10; </a:t>
            </a:r>
            <a:r>
              <a:rPr lang="pt-BR" dirty="0" err="1"/>
              <a:t>Rm</a:t>
            </a:r>
            <a:r>
              <a:rPr lang="pt-BR" dirty="0"/>
              <a:t> 12,6-8; 1Pd 4,10-11).</a:t>
            </a:r>
          </a:p>
          <a:p>
            <a:endParaRPr lang="pt-BR" dirty="0" smtClean="0"/>
          </a:p>
          <a:p>
            <a:r>
              <a:rPr lang="pt-BR" dirty="0" smtClean="0"/>
              <a:t>Por </a:t>
            </a:r>
            <a:r>
              <a:rPr lang="pt-BR" dirty="0"/>
              <a:t>meio dos carismas, serviços e ministérios, o Espírito Santo capacita a todos na Igreja para o bem comum, a missão evangelizadora e a transformação social, em vista do Reino de Deus. Os carismas devem ser acolhidos e valorizados. </a:t>
            </a:r>
          </a:p>
          <a:p>
            <a:r>
              <a:rPr lang="pt-BR" dirty="0"/>
              <a:t> </a:t>
            </a:r>
          </a:p>
          <a:p>
            <a:r>
              <a:rPr lang="pt-BR" dirty="0"/>
              <a:t>Serviços e ministérios estão fundamentados nos sacramentos do Batismo e da Crisma. Uma Igreja toda ministerial oferece espaços de comunhão, corresponsabilidade e atuação dos leigos e colabora com a descentralização. </a:t>
            </a: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980728"/>
            <a:ext cx="8208912" cy="5262979"/>
          </a:xfrm>
          <a:prstGeom prst="rect">
            <a:avLst/>
          </a:prstGeom>
          <a:noFill/>
        </p:spPr>
        <p:txBody>
          <a:bodyPr wrap="square" rtlCol="0">
            <a:spAutoFit/>
          </a:bodyPr>
          <a:lstStyle/>
          <a:p>
            <a:pPr lvl="0"/>
            <a:r>
              <a:rPr lang="pt-BR" sz="2400" dirty="0"/>
              <a:t>Jesus nos ensina a ser sujeitos de nossa vida. Por palavras e ações, ele foi verdadeiramente sujeito de sua vida e de seu ministério. Ele é modelo para todo cristão, chamado a ser sujeito livre e responsável, capaz de opções, de decisões e de um amor incondicional. </a:t>
            </a:r>
            <a:r>
              <a:rPr lang="pt-BR" sz="2400" dirty="0" smtClean="0"/>
              <a:t>(</a:t>
            </a:r>
            <a:r>
              <a:rPr lang="pt-BR" sz="2400" dirty="0" err="1" smtClean="0"/>
              <a:t>Doc</a:t>
            </a:r>
            <a:r>
              <a:rPr lang="pt-BR" sz="2400" dirty="0" smtClean="0"/>
              <a:t> 91)</a:t>
            </a:r>
          </a:p>
          <a:p>
            <a:pPr lvl="0"/>
            <a:endParaRPr lang="pt-BR" sz="2400" dirty="0"/>
          </a:p>
          <a:p>
            <a:pPr lvl="0"/>
            <a:r>
              <a:rPr lang="pt-BR" sz="2400" dirty="0" smtClean="0"/>
              <a:t>A </a:t>
            </a:r>
            <a:r>
              <a:rPr lang="pt-BR" sz="2400" dirty="0"/>
              <a:t>fé cristã nos impulsiona e convoca a ser verdadeiros sujeitos na Igreja e na sociedade</a:t>
            </a:r>
            <a:r>
              <a:rPr lang="pt-BR" sz="2400" dirty="0" smtClean="0"/>
              <a:t>.(DOC 91)</a:t>
            </a:r>
            <a:endParaRPr lang="pt-BR" sz="2400" dirty="0"/>
          </a:p>
          <a:p>
            <a:endParaRPr lang="pt-BR" sz="2400" dirty="0" smtClean="0"/>
          </a:p>
          <a:p>
            <a:endParaRPr lang="pt-BR" sz="2400" dirty="0"/>
          </a:p>
          <a:p>
            <a:r>
              <a:rPr lang="pt-BR" sz="2400" dirty="0" smtClean="0"/>
              <a:t>Na </a:t>
            </a:r>
            <a:r>
              <a:rPr lang="pt-BR" sz="2400" dirty="0"/>
              <a:t>eclesiologia de comunhão funda-se a concepção dos cristãos leigos e leigas como sujeitos eclesiais, discípulos missionários, membros da Igreja e cidadãos do mundo, caracterizados pela liberdade, autonomia e </a:t>
            </a:r>
            <a:r>
              <a:rPr lang="pt-BR" sz="2400" dirty="0" err="1"/>
              <a:t>relacionalidade</a:t>
            </a:r>
            <a:r>
              <a:rPr lang="pt-BR" sz="2400" dirty="0" smtClean="0"/>
              <a:t>.(DOC 92)</a:t>
            </a:r>
            <a:endParaRPr lang="pt-B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260648"/>
            <a:ext cx="7848872" cy="6186309"/>
          </a:xfrm>
          <a:prstGeom prst="rect">
            <a:avLst/>
          </a:prstGeom>
          <a:noFill/>
        </p:spPr>
        <p:txBody>
          <a:bodyPr wrap="square" rtlCol="0">
            <a:spAutoFit/>
          </a:bodyPr>
          <a:lstStyle/>
          <a:p>
            <a:r>
              <a:rPr lang="pt-BR" dirty="0"/>
              <a:t>A Exortação Apostólica Pós-Sinodal </a:t>
            </a:r>
            <a:r>
              <a:rPr lang="pt-BR" i="1" dirty="0" err="1"/>
              <a:t>Christifideles</a:t>
            </a:r>
            <a:r>
              <a:rPr lang="pt-BR" i="1" dirty="0"/>
              <a:t> </a:t>
            </a:r>
            <a:r>
              <a:rPr lang="pt-BR" i="1" dirty="0" err="1"/>
              <a:t>Laici</a:t>
            </a:r>
            <a:r>
              <a:rPr lang="pt-BR" dirty="0"/>
              <a:t>, de São João Paulo II, sintetiza deste modo a teologia dos carismas: </a:t>
            </a:r>
            <a:endParaRPr lang="pt-BR" dirty="0" smtClean="0"/>
          </a:p>
          <a:p>
            <a:endParaRPr lang="pt-BR" dirty="0" smtClean="0"/>
          </a:p>
          <a:p>
            <a:pPr algn="ctr"/>
            <a:r>
              <a:rPr lang="pt-BR" sz="2000" b="1" dirty="0" smtClean="0">
                <a:solidFill>
                  <a:srgbClr val="92D050"/>
                </a:solidFill>
                <a:latin typeface="Times New Roman" pitchFamily="18" charset="0"/>
                <a:cs typeface="Times New Roman" pitchFamily="18" charset="0"/>
              </a:rPr>
              <a:t>“</a:t>
            </a:r>
            <a:r>
              <a:rPr lang="pt-BR" sz="2000" b="1" dirty="0">
                <a:solidFill>
                  <a:srgbClr val="92D050"/>
                </a:solidFill>
                <a:latin typeface="Times New Roman" pitchFamily="18" charset="0"/>
                <a:cs typeface="Times New Roman" pitchFamily="18" charset="0"/>
              </a:rPr>
              <a:t>são dons e impulsos especiais que podem assumir as mais variadas formas, como expressão da liberdade absoluta do Espírito e como resposta às necessidades da Igreja; têm uma utilidade eclesial, quer sejam extraordinários ou simples; podem florescer também em nossos dias e podem gerar afinidade espiritual entre as pessoas; devem ser recebidos com gratidão como riqueza para a missão; ao serem reconhecidos, necessitam de discernimento que aprofunde suas motivações e potencialidades; devem ser exercidos em comunhão com os pastores da Igreja” </a:t>
            </a:r>
            <a:r>
              <a:rPr lang="pt-BR" dirty="0"/>
              <a:t>(</a:t>
            </a:r>
            <a:r>
              <a:rPr lang="pt-BR" dirty="0" err="1"/>
              <a:t>CfL</a:t>
            </a:r>
            <a:r>
              <a:rPr lang="pt-BR" dirty="0"/>
              <a:t>, n. 24). </a:t>
            </a:r>
          </a:p>
          <a:p>
            <a:r>
              <a:rPr lang="pt-BR" dirty="0"/>
              <a:t> </a:t>
            </a:r>
          </a:p>
          <a:p>
            <a:r>
              <a:rPr lang="pt-BR" dirty="0"/>
              <a:t>O ministério é, fundamentalmente, “o carisma que assume a forma de serviço à comunidade e à sua missão no mundo e na Igreja” e “como tal é acolhido e reconhecido” pela Igreja (CNBB, </a:t>
            </a:r>
            <a:r>
              <a:rPr lang="pt-BR" dirty="0" err="1"/>
              <a:t>Doc</a:t>
            </a:r>
            <a:r>
              <a:rPr lang="pt-BR" dirty="0"/>
              <a:t>. 62, n. 83). </a:t>
            </a:r>
          </a:p>
          <a:p>
            <a:r>
              <a:rPr lang="pt-BR" dirty="0"/>
              <a:t> </a:t>
            </a:r>
          </a:p>
          <a:p>
            <a:r>
              <a:rPr lang="pt-BR" dirty="0"/>
              <a:t>Nos ministérios ordenados (dos bispos, padres e diáconos), o carisma é reconhecido e instituído mediante o sacramento da Ordem.</a:t>
            </a:r>
          </a:p>
          <a:p>
            <a:r>
              <a:rPr lang="pt-BR" dirty="0"/>
              <a:t> </a:t>
            </a:r>
          </a:p>
          <a:p>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640960" cy="6555641"/>
          </a:xfrm>
          <a:prstGeom prst="rect">
            <a:avLst/>
          </a:prstGeom>
          <a:noFill/>
        </p:spPr>
        <p:txBody>
          <a:bodyPr wrap="square" rtlCol="0">
            <a:spAutoFit/>
          </a:bodyPr>
          <a:lstStyle/>
          <a:p>
            <a:r>
              <a:rPr lang="pt-BR" sz="2000" dirty="0">
                <a:latin typeface="Arial Rounded MT Bold" pitchFamily="34" charset="0"/>
              </a:rPr>
              <a:t>Os </a:t>
            </a:r>
            <a:r>
              <a:rPr lang="pt-BR" sz="2000" i="1" dirty="0">
                <a:latin typeface="Arial Rounded MT Bold" pitchFamily="34" charset="0"/>
              </a:rPr>
              <a:t>ministérios dos cristãos leigos e leigas</a:t>
            </a:r>
            <a:r>
              <a:rPr lang="pt-BR" sz="2000" dirty="0">
                <a:latin typeface="Arial Rounded MT Bold" pitchFamily="34" charset="0"/>
              </a:rPr>
              <a:t> podem ser “reconhecidos”, “confiados” e “instituídos” </a:t>
            </a:r>
            <a:r>
              <a:rPr lang="pt-BR" sz="1400" dirty="0">
                <a:latin typeface="Arial Rounded MT Bold" pitchFamily="34" charset="0"/>
              </a:rPr>
              <a:t>(CNBB, </a:t>
            </a:r>
            <a:r>
              <a:rPr lang="pt-BR" sz="1400" dirty="0" err="1">
                <a:latin typeface="Arial Rounded MT Bold" pitchFamily="34" charset="0"/>
              </a:rPr>
              <a:t>Doc</a:t>
            </a:r>
            <a:r>
              <a:rPr lang="pt-BR" sz="1400" dirty="0">
                <a:latin typeface="Arial Rounded MT Bold" pitchFamily="34" charset="0"/>
              </a:rPr>
              <a:t>. 62, n. 87; 88; 153</a:t>
            </a:r>
            <a:r>
              <a:rPr lang="pt-BR" sz="1400" dirty="0" smtClean="0">
                <a:latin typeface="Arial Rounded MT Bold" pitchFamily="34" charset="0"/>
              </a:rPr>
              <a:t>).</a:t>
            </a:r>
            <a:endParaRPr lang="pt-BR" sz="2000" dirty="0" smtClean="0">
              <a:latin typeface="Arial Rounded MT Bold" pitchFamily="34" charset="0"/>
            </a:endParaRPr>
          </a:p>
          <a:p>
            <a:endParaRPr lang="pt-BR" sz="2000" dirty="0">
              <a:latin typeface="Arial Rounded MT Bold" pitchFamily="34" charset="0"/>
            </a:endParaRPr>
          </a:p>
          <a:p>
            <a:r>
              <a:rPr lang="pt-BR" sz="2000" dirty="0">
                <a:latin typeface="Arial Rounded MT Bold" pitchFamily="34" charset="0"/>
              </a:rPr>
              <a:t>Convém acatar integralmente e valorizar a possibilidade de catequistas leigos e leigas presidirem alguns ritos previstos no processo de Iniciação à Vida Cristã </a:t>
            </a:r>
            <a:r>
              <a:rPr lang="pt-BR" sz="1400" dirty="0">
                <a:latin typeface="Arial Rounded MT Bold" pitchFamily="34" charset="0"/>
              </a:rPr>
              <a:t>(RICA, n. 48, 113, 124).  </a:t>
            </a:r>
            <a:endParaRPr lang="pt-BR" sz="2000" dirty="0" smtClean="0">
              <a:latin typeface="Arial Rounded MT Bold" pitchFamily="34" charset="0"/>
            </a:endParaRPr>
          </a:p>
          <a:p>
            <a:endParaRPr lang="pt-BR" sz="2000" dirty="0">
              <a:latin typeface="Arial Rounded MT Bold" pitchFamily="34" charset="0"/>
            </a:endParaRPr>
          </a:p>
          <a:p>
            <a:r>
              <a:rPr lang="pt-BR" sz="2000" dirty="0">
                <a:latin typeface="Arial Rounded MT Bold" pitchFamily="34" charset="0"/>
              </a:rPr>
              <a:t>O Documento de Aparecida reconhece, na Igreja da América Latina e do Caribe, os “ministérios confiados aos leigos e outros serviços pastorais</a:t>
            </a:r>
            <a:r>
              <a:rPr lang="pt-BR" sz="2000" dirty="0" smtClean="0">
                <a:latin typeface="Arial Rounded MT Bold" pitchFamily="34" charset="0"/>
              </a:rPr>
              <a:t>.</a:t>
            </a:r>
          </a:p>
          <a:p>
            <a:endParaRPr lang="pt-BR" sz="2000" dirty="0">
              <a:latin typeface="Arial Rounded MT Bold" pitchFamily="34" charset="0"/>
            </a:endParaRPr>
          </a:p>
          <a:p>
            <a:r>
              <a:rPr lang="pt-BR" sz="2000" dirty="0">
                <a:latin typeface="Arial Rounded MT Bold" pitchFamily="34" charset="0"/>
              </a:rPr>
              <a:t> E sugere que se abram aos leigos e leigas “espaços de participação”, confiando-lhes “ministérios e responsabilidades em uma Igreja onde todos vivam de maneira responsável seu compromisso cristão” </a:t>
            </a:r>
            <a:r>
              <a:rPr lang="pt-BR" sz="1400" dirty="0">
                <a:latin typeface="Arial Rounded MT Bold" pitchFamily="34" charset="0"/>
              </a:rPr>
              <a:t>(</a:t>
            </a:r>
            <a:r>
              <a:rPr lang="pt-BR" sz="1400" dirty="0" err="1">
                <a:latin typeface="Arial Rounded MT Bold" pitchFamily="34" charset="0"/>
              </a:rPr>
              <a:t>DAp</a:t>
            </a:r>
            <a:r>
              <a:rPr lang="pt-BR" sz="1400" dirty="0">
                <a:latin typeface="Arial Rounded MT Bold" pitchFamily="34" charset="0"/>
              </a:rPr>
              <a:t>, n. 211).</a:t>
            </a:r>
            <a:endParaRPr lang="pt-BR" sz="2000" dirty="0">
              <a:latin typeface="Arial Rounded MT Bold" pitchFamily="34" charset="0"/>
            </a:endParaRPr>
          </a:p>
          <a:p>
            <a:endParaRPr lang="pt-BR" sz="2000" dirty="0" smtClean="0">
              <a:latin typeface="Arial Rounded MT Bold" pitchFamily="34" charset="0"/>
            </a:endParaRPr>
          </a:p>
          <a:p>
            <a:r>
              <a:rPr lang="pt-BR" sz="2000" dirty="0">
                <a:latin typeface="Arial Rounded MT Bold" pitchFamily="34" charset="0"/>
              </a:rPr>
              <a:t>N</a:t>
            </a:r>
            <a:r>
              <a:rPr lang="pt-BR" sz="2000" dirty="0" smtClean="0">
                <a:latin typeface="Arial Rounded MT Bold" pitchFamily="34" charset="0"/>
              </a:rPr>
              <a:t>ão </a:t>
            </a:r>
            <a:r>
              <a:rPr lang="pt-BR" sz="2000" dirty="0">
                <a:latin typeface="Arial Rounded MT Bold" pitchFamily="34" charset="0"/>
              </a:rPr>
              <a:t>é mais possível pensar uma Igreja que não incentive a participação e a corresponsabilidade dos cristãos leigos e leigas na missão. “O empenho para que haja participação de todos nos destinos da comunidade supõe reconhecer a diversidade de carismas, serviços e ministérios dos leigos” </a:t>
            </a:r>
            <a:r>
              <a:rPr lang="pt-BR" sz="1100" dirty="0">
                <a:latin typeface="Arial Rounded MT Bold" pitchFamily="34" charset="0"/>
              </a:rPr>
              <a:t>(CNBB, </a:t>
            </a:r>
            <a:r>
              <a:rPr lang="pt-BR" sz="1100" dirty="0" err="1">
                <a:latin typeface="Arial Rounded MT Bold" pitchFamily="34" charset="0"/>
              </a:rPr>
              <a:t>Doc</a:t>
            </a:r>
            <a:r>
              <a:rPr lang="pt-BR" sz="1100" dirty="0">
                <a:latin typeface="Arial Rounded MT Bold" pitchFamily="34" charset="0"/>
              </a:rPr>
              <a:t>. 100, n. 211). </a:t>
            </a:r>
            <a:endParaRPr lang="pt-BR" sz="2000" dirty="0">
              <a:latin typeface="Arial Rounded MT Bold"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332656"/>
            <a:ext cx="8568952" cy="5632311"/>
          </a:xfrm>
          <a:prstGeom prst="rect">
            <a:avLst/>
          </a:prstGeom>
          <a:noFill/>
        </p:spPr>
        <p:txBody>
          <a:bodyPr wrap="square" rtlCol="0">
            <a:spAutoFit/>
          </a:bodyPr>
          <a:lstStyle/>
          <a:p>
            <a:pPr lvl="0"/>
            <a:r>
              <a:rPr lang="pt-BR" b="1" dirty="0"/>
              <a:t>Serviço cristão ao mundo</a:t>
            </a:r>
          </a:p>
          <a:p>
            <a:pPr lvl="0"/>
            <a:r>
              <a:rPr lang="pt-BR" dirty="0"/>
              <a:t>É missão do Povo de Deus assumir o compromisso </a:t>
            </a:r>
            <a:r>
              <a:rPr lang="pt-BR" dirty="0" err="1"/>
              <a:t>sócio-político</a:t>
            </a:r>
            <a:r>
              <a:rPr lang="pt-BR" dirty="0"/>
              <a:t> transformador, que nasce do amor apaixonado por Cristo. Desse modo, se incultura o Evangelho. </a:t>
            </a:r>
            <a:endParaRPr lang="pt-BR" dirty="0" smtClean="0"/>
          </a:p>
          <a:p>
            <a:pPr lvl="0"/>
            <a:endParaRPr lang="pt-BR" dirty="0"/>
          </a:p>
          <a:p>
            <a:pPr lvl="0"/>
            <a:r>
              <a:rPr lang="pt-BR" dirty="0"/>
              <a:t>A atuação cristã no social e no político não deve ser considerada "ministério", mas "serviço cristão ao </a:t>
            </a:r>
            <a:r>
              <a:rPr lang="pt-BR" dirty="0" smtClean="0"/>
              <a:t>mundo“, </a:t>
            </a:r>
            <a:r>
              <a:rPr lang="pt-BR" dirty="0"/>
              <a:t>respeitando a legítima autonomia das realidades terrestres e do cristão nelas envolvido (CNBB, </a:t>
            </a:r>
            <a:r>
              <a:rPr lang="pt-BR" dirty="0" err="1"/>
              <a:t>Doc</a:t>
            </a:r>
            <a:r>
              <a:rPr lang="pt-BR" dirty="0"/>
              <a:t>. 62, n. 91). </a:t>
            </a:r>
            <a:endParaRPr lang="pt-BR" dirty="0" smtClean="0"/>
          </a:p>
          <a:p>
            <a:pPr lvl="0"/>
            <a:endParaRPr lang="pt-BR" dirty="0"/>
          </a:p>
          <a:p>
            <a:pPr lvl="0"/>
            <a:r>
              <a:rPr lang="pt-BR" dirty="0" smtClean="0"/>
              <a:t>Assim</a:t>
            </a:r>
            <a:r>
              <a:rPr lang="pt-BR" dirty="0"/>
              <a:t>, a participação consciente e decisiva dos cristãos em movimentos sociais, entidades de classe, partidos políticos, conselhos de políticas públicas e outros, sempre à luz da Doutrina Social da Igreja, constitui-se num inestimável serviço à humanidade e é parte integrante da missão de todo o Povo de Deus</a:t>
            </a:r>
            <a:r>
              <a:rPr lang="pt-BR" dirty="0" smtClean="0"/>
              <a:t>.</a:t>
            </a:r>
          </a:p>
          <a:p>
            <a:pPr lvl="0"/>
            <a:endParaRPr lang="pt-BR" dirty="0"/>
          </a:p>
          <a:p>
            <a:pPr lvl="0"/>
            <a:r>
              <a:rPr lang="pt-BR" dirty="0"/>
              <a:t>Os cristãos são cidadãos </a:t>
            </a:r>
            <a:r>
              <a:rPr lang="pt-BR" dirty="0" smtClean="0"/>
              <a:t>e esta </a:t>
            </a:r>
            <a:r>
              <a:rPr lang="pt-BR" dirty="0"/>
              <a:t>cidadania brota do coração mesmo da missão da Igreja, inspirada no núcleo do Evangelho, o mistério da Encarnação: “a Palavra se fez carne e veio morar entre nós” (</a:t>
            </a:r>
            <a:r>
              <a:rPr lang="pt-BR" dirty="0" err="1"/>
              <a:t>Jo</a:t>
            </a:r>
            <a:r>
              <a:rPr lang="pt-BR" dirty="0"/>
              <a:t> 1,14). </a:t>
            </a:r>
            <a:endParaRPr lang="pt-BR" dirty="0" smtClean="0"/>
          </a:p>
          <a:p>
            <a:pPr lvl="0"/>
            <a:endParaRPr lang="pt-BR" dirty="0"/>
          </a:p>
          <a:p>
            <a:pPr lvl="0"/>
            <a:r>
              <a:rPr lang="pt-BR" dirty="0" smtClean="0"/>
              <a:t>Os </a:t>
            </a:r>
            <a:r>
              <a:rPr lang="pt-BR" dirty="0"/>
              <a:t>cristãos, para seguir e servir a Deus, devem “descer” e “entrar” em tudo o que é humano, que constrói um mundo mais humano e que nos humaniza (EG, n. 24).</a:t>
            </a:r>
          </a:p>
          <a:p>
            <a:pPr lvl="0"/>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24936" cy="5355312"/>
          </a:xfrm>
          <a:prstGeom prst="rect">
            <a:avLst/>
          </a:prstGeom>
          <a:noFill/>
        </p:spPr>
        <p:txBody>
          <a:bodyPr wrap="square" rtlCol="0">
            <a:spAutoFit/>
          </a:bodyPr>
          <a:lstStyle/>
          <a:p>
            <a:pPr lvl="0"/>
            <a:r>
              <a:rPr lang="pt-BR" dirty="0" smtClean="0"/>
              <a:t>Ser cristão, sujeito eclesial, e ser cidadão não podem ser vistos de maneira separada. </a:t>
            </a:r>
          </a:p>
          <a:p>
            <a:pPr lvl="0"/>
            <a:endParaRPr lang="pt-BR" dirty="0"/>
          </a:p>
          <a:p>
            <a:pPr lvl="0"/>
            <a:endParaRPr lang="pt-BR" dirty="0" smtClean="0"/>
          </a:p>
          <a:p>
            <a:pPr lvl="0" algn="ctr"/>
            <a:r>
              <a:rPr lang="pt-BR" b="1" i="1" dirty="0" smtClean="0">
                <a:latin typeface="Arial Rounded MT Bold" pitchFamily="34" charset="0"/>
              </a:rPr>
              <a:t>“a construção da cidadania, no sentido mais amplo, e a construção de </a:t>
            </a:r>
            <a:r>
              <a:rPr lang="pt-BR" b="1" i="1" dirty="0" err="1" smtClean="0">
                <a:latin typeface="Arial Rounded MT Bold" pitchFamily="34" charset="0"/>
              </a:rPr>
              <a:t>eclesialidade</a:t>
            </a:r>
            <a:r>
              <a:rPr lang="pt-BR" b="1" i="1" dirty="0" smtClean="0">
                <a:latin typeface="Arial Rounded MT Bold" pitchFamily="34" charset="0"/>
              </a:rPr>
              <a:t> nos leigos é um só e único movimento” </a:t>
            </a:r>
            <a:r>
              <a:rPr lang="pt-BR" dirty="0" smtClean="0"/>
              <a:t>(</a:t>
            </a:r>
            <a:r>
              <a:rPr lang="pt-BR" dirty="0" err="1" smtClean="0"/>
              <a:t>DAp</a:t>
            </a:r>
            <a:r>
              <a:rPr lang="pt-BR" dirty="0" smtClean="0"/>
              <a:t>, n. 215) </a:t>
            </a:r>
          </a:p>
          <a:p>
            <a:pPr lvl="0"/>
            <a:endParaRPr lang="pt-BR" dirty="0"/>
          </a:p>
          <a:p>
            <a:pPr lvl="0"/>
            <a:r>
              <a:rPr lang="pt-BR" dirty="0" smtClean="0"/>
              <a:t>O cristão leigo expressa o seu ser Igreja e o seu ser cidadão na comunidade eclesial e na família, nas opções éticas e morais, no testemunho de vida profissional e social, na sociedade política e civil e em outros âmbitos. </a:t>
            </a:r>
          </a:p>
          <a:p>
            <a:pPr lvl="0"/>
            <a:endParaRPr lang="pt-BR"/>
          </a:p>
          <a:p>
            <a:pPr lvl="0"/>
            <a:r>
              <a:rPr lang="pt-BR" smtClean="0"/>
              <a:t>Busca </a:t>
            </a:r>
            <a:r>
              <a:rPr lang="pt-BR" dirty="0" smtClean="0"/>
              <a:t>sempre a coerência entre ser membro da Igreja e ser cidadão, consciente da necessidade de encontrar mediações concretas – quer sejam políticas, jurídicas, culturais ou econômicas – para a prática do mandamento do amor, de forma especial em favor dos marginalizados, visando a transformação das estruturas sociais injustas.</a:t>
            </a:r>
          </a:p>
          <a:p>
            <a:pPr lvl="0"/>
            <a:endParaRPr lang="pt-BR" dirty="0" smtClean="0"/>
          </a:p>
          <a:p>
            <a:r>
              <a:rPr lang="pt-BR" dirty="0" smtClean="0"/>
              <a:t>Os cristãos leigos e leigas são Igreja e como tal vivem sua cidadania no mundo através de sua presença nas macro e microestruturas que compõem o conjunto da sociedade. Eles sabem que a Igreja existe unicamente para servir. “É a pessoa humana que deve ser salva. É a sociedade humana que deve ser renovada” (GS, n. 3).</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16632"/>
            <a:ext cx="8784976" cy="6329938"/>
          </a:xfrm>
          <a:prstGeom prst="rect">
            <a:avLst/>
          </a:prstGeom>
          <a:noFill/>
        </p:spPr>
        <p:txBody>
          <a:bodyPr wrap="square" rtlCol="0">
            <a:spAutoFit/>
          </a:bodyPr>
          <a:lstStyle/>
          <a:p>
            <a:pPr algn="ctr"/>
            <a:r>
              <a:rPr lang="pt-BR" sz="2400" b="1" dirty="0">
                <a:solidFill>
                  <a:srgbClr val="00B050"/>
                </a:solidFill>
                <a:latin typeface="Arial Black" pitchFamily="34" charset="0"/>
              </a:rPr>
              <a:t>A unidade da Igreja se realiza na diversidade de rostos, </a:t>
            </a:r>
            <a:r>
              <a:rPr lang="pt-BR" sz="2400" b="1" dirty="0" smtClean="0">
                <a:solidFill>
                  <a:srgbClr val="00B050"/>
                </a:solidFill>
                <a:latin typeface="Arial Black" pitchFamily="34" charset="0"/>
              </a:rPr>
              <a:t>carismas</a:t>
            </a:r>
            <a:r>
              <a:rPr lang="pt-BR" sz="2400" b="1" dirty="0">
                <a:solidFill>
                  <a:srgbClr val="00B050"/>
                </a:solidFill>
                <a:latin typeface="Arial Black" pitchFamily="34" charset="0"/>
              </a:rPr>
              <a:t>, funções e ministérios. </a:t>
            </a:r>
            <a:endParaRPr lang="pt-BR" sz="2400" b="1" dirty="0" smtClean="0">
              <a:solidFill>
                <a:srgbClr val="00B050"/>
              </a:solidFill>
              <a:latin typeface="Arial Black" pitchFamily="34" charset="0"/>
            </a:endParaRPr>
          </a:p>
          <a:p>
            <a:endParaRPr lang="pt-BR" sz="2000" b="1" dirty="0"/>
          </a:p>
          <a:p>
            <a:pPr algn="ctr"/>
            <a:r>
              <a:rPr lang="pt-BR" sz="2400" b="1" dirty="0" smtClean="0">
                <a:latin typeface="Arial Black" pitchFamily="34" charset="0"/>
              </a:rPr>
              <a:t>IGREJA POVO DE DEUS </a:t>
            </a:r>
          </a:p>
          <a:p>
            <a:endParaRPr lang="pt-BR" sz="2000" b="1" dirty="0">
              <a:solidFill>
                <a:srgbClr val="C00000"/>
              </a:solidFill>
            </a:endParaRPr>
          </a:p>
          <a:p>
            <a:pPr>
              <a:spcAft>
                <a:spcPts val="1000"/>
              </a:spcAft>
            </a:pPr>
            <a:r>
              <a:rPr lang="pt-BR" sz="2000" b="1" dirty="0" smtClean="0">
                <a:solidFill>
                  <a:srgbClr val="C00000"/>
                </a:solidFill>
              </a:rPr>
              <a:t>	Os </a:t>
            </a:r>
            <a:r>
              <a:rPr lang="pt-BR" sz="2000" b="1" dirty="0">
                <a:solidFill>
                  <a:srgbClr val="C00000"/>
                </a:solidFill>
              </a:rPr>
              <a:t>modelos de organização eclesial podem mudar ao longo da história; permanece, no entanto, a regra mais fundamental: a primazia do amor </a:t>
            </a:r>
            <a:r>
              <a:rPr lang="pt-BR" sz="2000" b="1" dirty="0"/>
              <a:t>(1Cor 13</a:t>
            </a:r>
            <a:r>
              <a:rPr lang="pt-BR" sz="2000" b="1" dirty="0" smtClean="0"/>
              <a:t>),</a:t>
            </a:r>
          </a:p>
          <a:p>
            <a:pPr lvl="0">
              <a:spcAft>
                <a:spcPts val="1000"/>
              </a:spcAft>
            </a:pPr>
            <a:r>
              <a:rPr lang="pt-BR" sz="2000" b="1" dirty="0" smtClean="0">
                <a:solidFill>
                  <a:srgbClr val="FF0000"/>
                </a:solidFill>
              </a:rPr>
              <a:t>	Uma das compreensões centrais da Igreja na tradição bíblico-eclesial e desenvolvida de maneira privilegiada no Vaticano II é a de Povo de Deus (LG, n. 9-17). Esta noção sugere a importância de todos os membros da Igreja, como propriedade particular de Deus, reino de sacerdotes e nação santa (</a:t>
            </a:r>
            <a:r>
              <a:rPr lang="pt-BR" sz="2000" b="1" dirty="0" smtClean="0"/>
              <a:t>Ex 19,5-6). </a:t>
            </a:r>
          </a:p>
          <a:p>
            <a:pPr lvl="0">
              <a:spcAft>
                <a:spcPts val="1000"/>
              </a:spcAft>
            </a:pPr>
            <a:r>
              <a:rPr lang="pt-BR" sz="2000" b="1" dirty="0" smtClean="0">
                <a:solidFill>
                  <a:srgbClr val="FFC000"/>
                </a:solidFill>
              </a:rPr>
              <a:t>	A noção da Igreja como povo de Deus lembra que a salvação, embora pessoal, não considera as pessoas de maneira individualista, mas como inter-relacionadas e interdependentes.</a:t>
            </a:r>
          </a:p>
          <a:p>
            <a:pPr>
              <a:spcAft>
                <a:spcPts val="1000"/>
              </a:spcAft>
            </a:pPr>
            <a:r>
              <a:rPr lang="pt-BR" sz="2000" b="1" dirty="0" smtClean="0">
                <a:solidFill>
                  <a:srgbClr val="92D050"/>
                </a:solidFill>
              </a:rPr>
              <a:t>	A noção de povo de Deus  chama a atenção para a totalidade dos batizados: todos fazem parte do povo sacerdotal, profético e real. </a:t>
            </a:r>
          </a:p>
          <a:p>
            <a:pPr>
              <a:spcAft>
                <a:spcPts val="1000"/>
              </a:spcAft>
            </a:pPr>
            <a:r>
              <a:rPr lang="pt-BR" sz="2000" b="1" dirty="0" smtClean="0">
                <a:solidFill>
                  <a:srgbClr val="00B0F0"/>
                </a:solidFill>
              </a:rPr>
              <a:t>	São João Paulo II, na Carta Apostólica </a:t>
            </a:r>
            <a:r>
              <a:rPr lang="pt-BR" sz="2000" b="1" i="1" dirty="0" smtClean="0">
                <a:solidFill>
                  <a:srgbClr val="00B0F0"/>
                </a:solidFill>
              </a:rPr>
              <a:t>Novo </a:t>
            </a:r>
            <a:r>
              <a:rPr lang="pt-BR" sz="2000" b="1" i="1" dirty="0" err="1" smtClean="0">
                <a:solidFill>
                  <a:srgbClr val="00B0F0"/>
                </a:solidFill>
              </a:rPr>
              <a:t>Millenio</a:t>
            </a:r>
            <a:r>
              <a:rPr lang="pt-BR" sz="2000" b="1" i="1" dirty="0" smtClean="0">
                <a:solidFill>
                  <a:srgbClr val="00B0F0"/>
                </a:solidFill>
              </a:rPr>
              <a:t> </a:t>
            </a:r>
            <a:r>
              <a:rPr lang="pt-BR" sz="2000" b="1" i="1" dirty="0" err="1" smtClean="0">
                <a:solidFill>
                  <a:srgbClr val="00B0F0"/>
                </a:solidFill>
              </a:rPr>
              <a:t>Ineunte</a:t>
            </a:r>
            <a:r>
              <a:rPr lang="pt-BR" sz="2000" b="1" dirty="0" smtClean="0">
                <a:solidFill>
                  <a:srgbClr val="00B0F0"/>
                </a:solidFill>
              </a:rPr>
              <a:t>, nos convida a fazer da Igreja casa e escola de comunhão </a:t>
            </a:r>
            <a:r>
              <a:rPr lang="pt-BR" sz="2000" b="1" dirty="0" smtClean="0"/>
              <a:t>(NMI, n. 43). </a:t>
            </a:r>
            <a:endParaRPr lang="pt-BR" sz="2000" b="1" dirty="0"/>
          </a:p>
        </p:txBody>
      </p:sp>
      <p:sp>
        <p:nvSpPr>
          <p:cNvPr id="4" name="Seta para a direita 3"/>
          <p:cNvSpPr/>
          <p:nvPr/>
        </p:nvSpPr>
        <p:spPr>
          <a:xfrm>
            <a:off x="0" y="1916832"/>
            <a:ext cx="82758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2636912"/>
            <a:ext cx="89959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3933056"/>
            <a:ext cx="97160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0" y="5013176"/>
            <a:ext cx="89959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a:off x="0" y="5733256"/>
            <a:ext cx="82758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568952" cy="523220"/>
          </a:xfrm>
          <a:prstGeom prst="rect">
            <a:avLst/>
          </a:prstGeom>
          <a:solidFill>
            <a:srgbClr val="FFC000"/>
          </a:solidFill>
        </p:spPr>
        <p:txBody>
          <a:bodyPr wrap="square" rtlCol="0">
            <a:spAutoFit/>
          </a:bodyPr>
          <a:lstStyle/>
          <a:p>
            <a:r>
              <a:rPr lang="pt-BR" sz="2800" b="1" dirty="0" smtClean="0"/>
              <a:t>A Igreja é chamada a ser o corpo de Cristo na História</a:t>
            </a:r>
            <a:endParaRPr lang="pt-BR" sz="2800" b="1" dirty="0"/>
          </a:p>
        </p:txBody>
      </p:sp>
      <p:sp>
        <p:nvSpPr>
          <p:cNvPr id="5" name="CaixaDeTexto 4"/>
          <p:cNvSpPr txBox="1"/>
          <p:nvPr/>
        </p:nvSpPr>
        <p:spPr>
          <a:xfrm>
            <a:off x="251520" y="908720"/>
            <a:ext cx="8208912" cy="923330"/>
          </a:xfrm>
          <a:prstGeom prst="rect">
            <a:avLst/>
          </a:prstGeom>
          <a:noFill/>
        </p:spPr>
        <p:txBody>
          <a:bodyPr wrap="square" rtlCol="0">
            <a:spAutoFit/>
          </a:bodyPr>
          <a:lstStyle/>
          <a:p>
            <a:r>
              <a:rPr lang="pt-BR" dirty="0"/>
              <a:t>A imagem do Corpo de Cristo implica num forte compromisso ético de cuidado e solidariedade dos membros uns para com os outros, especialmente para com os mais fracos (1Cor 12,12-27)</a:t>
            </a:r>
          </a:p>
        </p:txBody>
      </p:sp>
      <p:sp>
        <p:nvSpPr>
          <p:cNvPr id="6" name="CaixaDeTexto 5"/>
          <p:cNvSpPr txBox="1"/>
          <p:nvPr/>
        </p:nvSpPr>
        <p:spPr>
          <a:xfrm>
            <a:off x="251520" y="2132856"/>
            <a:ext cx="8424936" cy="2031325"/>
          </a:xfrm>
          <a:prstGeom prst="rect">
            <a:avLst/>
          </a:prstGeom>
          <a:noFill/>
        </p:spPr>
        <p:txBody>
          <a:bodyPr wrap="square" rtlCol="0">
            <a:spAutoFit/>
          </a:bodyPr>
          <a:lstStyle/>
          <a:p>
            <a:r>
              <a:rPr lang="pt-BR" dirty="0"/>
              <a:t>O Concílio Vaticano II valorizou a fundamentação sacramental da Igreja, especialmente pelos sacramentos da iniciação cristã. </a:t>
            </a:r>
            <a:endParaRPr lang="pt-BR" dirty="0" smtClean="0"/>
          </a:p>
          <a:p>
            <a:endParaRPr lang="pt-BR" dirty="0"/>
          </a:p>
          <a:p>
            <a:pPr lvl="0"/>
            <a:r>
              <a:rPr lang="pt-BR" dirty="0"/>
              <a:t>Compreender e viver a Igreja como diversidade na unidade é fundamental para entender e valorizar a vocação, a identidade, a espiritualidade e a missão dos cristãos leigos e leigas.</a:t>
            </a:r>
          </a:p>
          <a:p>
            <a:endParaRPr lang="pt-BR" dirty="0"/>
          </a:p>
        </p:txBody>
      </p:sp>
      <p:sp>
        <p:nvSpPr>
          <p:cNvPr id="7" name="CaixaDeTexto 6"/>
          <p:cNvSpPr txBox="1"/>
          <p:nvPr/>
        </p:nvSpPr>
        <p:spPr>
          <a:xfrm>
            <a:off x="251520" y="4509120"/>
            <a:ext cx="8568952" cy="2308324"/>
          </a:xfrm>
          <a:prstGeom prst="rect">
            <a:avLst/>
          </a:prstGeom>
          <a:noFill/>
        </p:spPr>
        <p:txBody>
          <a:bodyPr wrap="square" rtlCol="0">
            <a:spAutoFit/>
          </a:bodyPr>
          <a:lstStyle/>
          <a:p>
            <a:pPr lvl="0"/>
            <a:r>
              <a:rPr lang="pt-BR" dirty="0"/>
              <a:t>Apesar do crescimento da consciência da identidade e da missão dos cristãos leigos e leigas na Igreja e no mundo, ainda há longo caminho a percorrer: “A tomada de consciência desta responsabilidade laical, que nasce do Batismo e da Confirmação, não se manifesta de igual modo em toda a parte; em alguns casos, porque não se formaram para assumir responsabilidades importantes, em outros por não encontrarem espaço nas suas Igrejas particulares para poderem exprimir-se e agir, por causa de um excessivo clericalismo que os mantém à margem das decisões” (EG, n. 102). </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16632"/>
            <a:ext cx="842493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smtClean="0"/>
              <a:t>Identidade  e Dignidade da Vocação Laical</a:t>
            </a:r>
            <a:endParaRPr lang="pt-BR" sz="3200" dirty="0"/>
          </a:p>
        </p:txBody>
      </p:sp>
      <p:sp>
        <p:nvSpPr>
          <p:cNvPr id="3" name="CaixaDeTexto 2"/>
          <p:cNvSpPr txBox="1"/>
          <p:nvPr/>
        </p:nvSpPr>
        <p:spPr>
          <a:xfrm>
            <a:off x="0" y="836712"/>
            <a:ext cx="8568952" cy="6247864"/>
          </a:xfrm>
          <a:prstGeom prst="rect">
            <a:avLst/>
          </a:prstGeom>
          <a:noFill/>
        </p:spPr>
        <p:txBody>
          <a:bodyPr wrap="square" rtlCol="0">
            <a:spAutoFit/>
          </a:bodyPr>
          <a:lstStyle/>
          <a:p>
            <a:pPr lvl="0"/>
            <a:r>
              <a:rPr lang="pt-BR" sz="2000" dirty="0"/>
              <a:t>A partir da concepção eclesiológica da comunhão, o Concílio </a:t>
            </a:r>
            <a:r>
              <a:rPr lang="pt-BR" sz="2000" dirty="0" smtClean="0"/>
              <a:t>definiu </a:t>
            </a:r>
            <a:r>
              <a:rPr lang="pt-BR" sz="2000" dirty="0"/>
              <a:t>o cristão leigo de maneira </a:t>
            </a:r>
            <a:r>
              <a:rPr lang="pt-BR" sz="2000" dirty="0" smtClean="0"/>
              <a:t>positiva.</a:t>
            </a:r>
          </a:p>
          <a:p>
            <a:pPr lvl="0"/>
            <a:r>
              <a:rPr lang="pt-BR" sz="2000" dirty="0" smtClean="0"/>
              <a:t> </a:t>
            </a:r>
          </a:p>
          <a:p>
            <a:pPr lvl="0" algn="ctr"/>
            <a:r>
              <a:rPr lang="pt-BR" sz="2000" i="1" dirty="0" smtClean="0">
                <a:solidFill>
                  <a:srgbClr val="C00000"/>
                </a:solidFill>
              </a:rPr>
              <a:t>“</a:t>
            </a:r>
            <a:r>
              <a:rPr lang="pt-BR" sz="2000" i="1" dirty="0">
                <a:solidFill>
                  <a:srgbClr val="C00000"/>
                </a:solidFill>
              </a:rPr>
              <a:t>Estes fiéis foram incorporados a Cristo pelo Batismo, constituídos Povo de Deus e, a seu modo, feitos partícipes do múnus sacerdotal, profético e régio de Cristo, pelo que exercem sua parte na missão de todo o povo cristão na Igreja e no mundo” </a:t>
            </a:r>
            <a:r>
              <a:rPr lang="pt-BR" sz="2000" dirty="0"/>
              <a:t>(LG, n. 31</a:t>
            </a:r>
            <a:r>
              <a:rPr lang="pt-BR" sz="2000" dirty="0" smtClean="0"/>
              <a:t>).</a:t>
            </a:r>
          </a:p>
          <a:p>
            <a:pPr lvl="0"/>
            <a:endParaRPr lang="pt-BR" sz="2000" dirty="0"/>
          </a:p>
          <a:p>
            <a:pPr lvl="0" algn="ctr"/>
            <a:r>
              <a:rPr lang="pt-BR" sz="2000" i="1" dirty="0" smtClean="0">
                <a:solidFill>
                  <a:srgbClr val="0070C0"/>
                </a:solidFill>
              </a:rPr>
              <a:t>“</a:t>
            </a:r>
            <a:r>
              <a:rPr lang="pt-BR" sz="2000" i="1" dirty="0">
                <a:solidFill>
                  <a:srgbClr val="0070C0"/>
                </a:solidFill>
              </a:rPr>
              <a:t>Os fiéis leigos estão na linha mais avançada da vida da Igreja: por eles, a Igreja é o princípio vital da sociedade. Por isso, </a:t>
            </a:r>
            <a:r>
              <a:rPr lang="pt-BR" sz="2000" i="1" dirty="0" smtClean="0">
                <a:solidFill>
                  <a:srgbClr val="0070C0"/>
                </a:solidFill>
              </a:rPr>
              <a:t>eles </a:t>
            </a:r>
            <a:r>
              <a:rPr lang="pt-BR" sz="2000" i="1" dirty="0">
                <a:solidFill>
                  <a:srgbClr val="0070C0"/>
                </a:solidFill>
              </a:rPr>
              <a:t>devem ter uma consciência cada vez mais clara, não somente de que pertencem à Igreja, mas de que são Igreja, isto é, comunidade dos fiéis na terra sob a direção do chefe comum, o Papa, e dos bispos em comunhão com ele. Eles são Igreja</a:t>
            </a:r>
            <a:r>
              <a:rPr lang="pt-BR" sz="2000" i="1" dirty="0" smtClean="0">
                <a:solidFill>
                  <a:srgbClr val="0070C0"/>
                </a:solidFill>
              </a:rPr>
              <a:t>”(</a:t>
            </a:r>
            <a:r>
              <a:rPr lang="pt-BR" sz="2000" dirty="0" smtClean="0"/>
              <a:t>Pio XII)</a:t>
            </a:r>
          </a:p>
          <a:p>
            <a:pPr lvl="0"/>
            <a:endParaRPr lang="pt-BR" sz="2000" dirty="0"/>
          </a:p>
          <a:p>
            <a:pPr lvl="0"/>
            <a:r>
              <a:rPr lang="pt-BR" sz="2000" dirty="0" smtClean="0"/>
              <a:t>Não </a:t>
            </a:r>
            <a:r>
              <a:rPr lang="pt-BR" sz="2000" dirty="0"/>
              <a:t>é evangélico pensar que os </a:t>
            </a:r>
            <a:r>
              <a:rPr lang="pt-BR" sz="2000" dirty="0" smtClean="0"/>
              <a:t>ministros </a:t>
            </a:r>
            <a:r>
              <a:rPr lang="pt-BR" sz="2000" dirty="0"/>
              <a:t>ordenados </a:t>
            </a:r>
            <a:r>
              <a:rPr lang="pt-BR" sz="2000" dirty="0" smtClean="0"/>
              <a:t>sejam </a:t>
            </a:r>
            <a:r>
              <a:rPr lang="pt-BR" sz="2000" dirty="0"/>
              <a:t>mais importantes e mais dignos, sejam “mais” Igreja do que os leigos. Esta </a:t>
            </a:r>
            <a:r>
              <a:rPr lang="pt-BR" sz="2000" dirty="0" smtClean="0"/>
              <a:t>mentalidade </a:t>
            </a:r>
            <a:r>
              <a:rPr lang="pt-BR" sz="2000" dirty="0"/>
              <a:t>errônea </a:t>
            </a:r>
            <a:r>
              <a:rPr lang="pt-BR" sz="2000" dirty="0" smtClean="0"/>
              <a:t>esquece </a:t>
            </a:r>
            <a:r>
              <a:rPr lang="pt-BR" sz="2000" dirty="0"/>
              <a:t>que a dignidade não advém dos serviços e ministérios que cada um exerce, mas da própria iniciativa divina, sempre gratuita, da incorporação a Cristo pelo Batismo. </a:t>
            </a:r>
            <a:r>
              <a:rPr lang="pt-BR" sz="2000" dirty="0" smtClean="0"/>
              <a:t>(</a:t>
            </a:r>
            <a:r>
              <a:rPr lang="pt-BR" sz="2000" dirty="0" err="1" smtClean="0"/>
              <a:t>doc</a:t>
            </a:r>
            <a:r>
              <a:rPr lang="pt-BR" sz="2000" dirty="0" smtClean="0"/>
              <a:t>  109)</a:t>
            </a:r>
            <a:endParaRPr lang="pt-BR" sz="2000" dirty="0"/>
          </a:p>
          <a:p>
            <a:endParaRPr lang="pt-B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16632"/>
            <a:ext cx="8064896" cy="3416320"/>
          </a:xfrm>
          <a:prstGeom prst="rect">
            <a:avLst/>
          </a:prstGeom>
          <a:noFill/>
        </p:spPr>
        <p:txBody>
          <a:bodyPr wrap="square" rtlCol="0">
            <a:spAutoFit/>
          </a:bodyPr>
          <a:lstStyle/>
          <a:p>
            <a:pPr lvl="1"/>
            <a:r>
              <a:rPr lang="pt-BR" b="1" i="1" dirty="0"/>
              <a:t>O sacerdócio comum</a:t>
            </a:r>
            <a:endParaRPr lang="pt-BR" sz="1600" b="1" i="1" dirty="0"/>
          </a:p>
          <a:p>
            <a:r>
              <a:rPr lang="pt-BR" dirty="0"/>
              <a:t>Os cristãos leigos e leigas são portadores da cidadania batismal, participantes do sacerdócio  comum, fundado no único sacerdócio de Cristo. </a:t>
            </a:r>
            <a:endParaRPr lang="pt-BR" dirty="0" smtClean="0"/>
          </a:p>
          <a:p>
            <a:endParaRPr lang="pt-BR" dirty="0"/>
          </a:p>
          <a:p>
            <a:pPr lvl="0" algn="ctr"/>
            <a:r>
              <a:rPr lang="pt-BR" b="1" i="1" dirty="0" smtClean="0">
                <a:solidFill>
                  <a:srgbClr val="92D050"/>
                </a:solidFill>
              </a:rPr>
              <a:t>“</a:t>
            </a:r>
            <a:r>
              <a:rPr lang="pt-BR" b="1" i="1" dirty="0">
                <a:solidFill>
                  <a:srgbClr val="92D050"/>
                </a:solidFill>
              </a:rPr>
              <a:t>É necessário que os leigos se conscientizem de sua dignidade de batizados e os pastores tenham profunda estima por eles. A renovação da Igreja na América Latina não será possível sem a presença dos leigos; por isso, lhes compete, em grande parte, a responsabilidade do futuro da Igreja” </a:t>
            </a:r>
            <a:r>
              <a:rPr lang="pt-BR" dirty="0"/>
              <a:t>(EA, n. 44). </a:t>
            </a:r>
            <a:endParaRPr lang="pt-BR" dirty="0" smtClean="0"/>
          </a:p>
          <a:p>
            <a:pPr lvl="0"/>
            <a:endParaRPr lang="pt-BR" dirty="0"/>
          </a:p>
          <a:p>
            <a:pPr lvl="0" algn="just"/>
            <a:r>
              <a:rPr lang="pt-BR" dirty="0" smtClean="0"/>
              <a:t>Foi </a:t>
            </a:r>
            <a:r>
              <a:rPr lang="pt-BR" dirty="0"/>
              <a:t>para fortalecer o sacerdócio comum dos fiéis que o Senhor previu o sacerdócio ministerial, conferido a alguns batizados pelo sacramento da Ordem (LG, n. 10). </a:t>
            </a:r>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640960" cy="6432530"/>
          </a:xfrm>
          <a:prstGeom prst="rect">
            <a:avLst/>
          </a:prstGeom>
          <a:noFill/>
        </p:spPr>
        <p:txBody>
          <a:bodyPr wrap="square" rtlCol="0">
            <a:spAutoFit/>
          </a:bodyPr>
          <a:lstStyle/>
          <a:p>
            <a:pPr lvl="1" algn="ctr"/>
            <a:r>
              <a:rPr lang="pt-BR" sz="3200" dirty="0">
                <a:latin typeface="Arial Black" pitchFamily="34" charset="0"/>
              </a:rPr>
              <a:t>O perfil mariano da Igreja</a:t>
            </a:r>
            <a:endParaRPr lang="pt-BR" sz="2800" dirty="0">
              <a:latin typeface="Arial Black" pitchFamily="34" charset="0"/>
            </a:endParaRPr>
          </a:p>
          <a:p>
            <a:pPr lvl="0"/>
            <a:endParaRPr lang="pt-BR" sz="2000" dirty="0" smtClean="0"/>
          </a:p>
          <a:p>
            <a:pPr lvl="0"/>
            <a:endParaRPr lang="pt-BR" sz="2000" dirty="0" smtClean="0"/>
          </a:p>
          <a:p>
            <a:pPr lvl="0"/>
            <a:r>
              <a:rPr lang="pt-BR" sz="2000" dirty="0" smtClean="0"/>
              <a:t>Perseverando </a:t>
            </a:r>
            <a:r>
              <a:rPr lang="pt-BR" sz="2000" dirty="0"/>
              <a:t>junto aos apóstolos à espera do Espírito, Maria cooperou com o nascimento da Igreja missionária, imprimindo-lhe um selo mariano e maternal, que identifica profundamente a Igreja de Cristo (</a:t>
            </a:r>
            <a:r>
              <a:rPr lang="pt-BR" sz="2000" dirty="0" err="1"/>
              <a:t>DAp</a:t>
            </a:r>
            <a:r>
              <a:rPr lang="pt-BR" sz="2000" dirty="0"/>
              <a:t>, n. 267). </a:t>
            </a:r>
            <a:endParaRPr lang="pt-BR" sz="2000" dirty="0" smtClean="0"/>
          </a:p>
          <a:p>
            <a:pPr lvl="0"/>
            <a:endParaRPr lang="pt-BR" sz="2000" dirty="0" smtClean="0"/>
          </a:p>
          <a:p>
            <a:pPr lvl="0" algn="ctr"/>
            <a:r>
              <a:rPr lang="pt-BR" sz="2000" b="1" i="1" dirty="0" smtClean="0">
                <a:solidFill>
                  <a:srgbClr val="92D050"/>
                </a:solidFill>
              </a:rPr>
              <a:t>“</a:t>
            </a:r>
            <a:r>
              <a:rPr lang="pt-BR" sz="2000" b="1" i="1" dirty="0">
                <a:solidFill>
                  <a:srgbClr val="92D050"/>
                </a:solidFill>
              </a:rPr>
              <a:t>Este perfil mariano é, para a Igreja, tão fundamental e característico – senão muito mais – que o perfil apostólico e </a:t>
            </a:r>
            <a:r>
              <a:rPr lang="pt-BR" sz="2000" b="1" i="1" dirty="0" err="1">
                <a:solidFill>
                  <a:srgbClr val="92D050"/>
                </a:solidFill>
              </a:rPr>
              <a:t>petrino</a:t>
            </a:r>
            <a:r>
              <a:rPr lang="pt-BR" sz="2000" b="1" i="1" dirty="0">
                <a:solidFill>
                  <a:srgbClr val="92D050"/>
                </a:solidFill>
              </a:rPr>
              <a:t>, ao qual está intimamente ligado. </a:t>
            </a:r>
          </a:p>
          <a:p>
            <a:pPr lvl="0" algn="ctr"/>
            <a:r>
              <a:rPr lang="pt-BR" sz="2000" b="1" i="1" dirty="0" smtClean="0">
                <a:solidFill>
                  <a:srgbClr val="92D050"/>
                </a:solidFill>
              </a:rPr>
              <a:t>A </a:t>
            </a:r>
            <a:r>
              <a:rPr lang="pt-BR" sz="2000" b="1" i="1" dirty="0">
                <a:solidFill>
                  <a:srgbClr val="92D050"/>
                </a:solidFill>
              </a:rPr>
              <a:t>dimensão mariana da Igreja precede, neste sentido, a dimensão </a:t>
            </a:r>
            <a:r>
              <a:rPr lang="pt-BR" sz="2000" b="1" i="1" dirty="0" err="1">
                <a:solidFill>
                  <a:srgbClr val="92D050"/>
                </a:solidFill>
              </a:rPr>
              <a:t>petrina</a:t>
            </a:r>
            <a:r>
              <a:rPr lang="pt-BR" sz="2000" b="1" i="1" dirty="0">
                <a:solidFill>
                  <a:srgbClr val="92D050"/>
                </a:solidFill>
              </a:rPr>
              <a:t> ainda que lhe seja intimamente unida e complementar. Maria precede Pedro e os Apóstolos. Ela é santa e rainha dos Apóstolos, que são pecadores. Maria é figura da Igreja. Ela precede todos no caminho rumo à santidade. Na sua pessoa a Igreja já atingiu a perfeição</a:t>
            </a:r>
            <a:r>
              <a:rPr lang="pt-BR" sz="2000" dirty="0" smtClean="0">
                <a:solidFill>
                  <a:srgbClr val="92D050"/>
                </a:solidFill>
              </a:rPr>
              <a:t>”(</a:t>
            </a:r>
            <a:r>
              <a:rPr lang="pt-BR" sz="2000" dirty="0" err="1" smtClean="0"/>
              <a:t>doc</a:t>
            </a:r>
            <a:r>
              <a:rPr lang="pt-BR" sz="2000" dirty="0" smtClean="0"/>
              <a:t> 114)</a:t>
            </a:r>
            <a:endParaRPr lang="pt-BR" sz="2000" dirty="0"/>
          </a:p>
          <a:p>
            <a:pPr lvl="0"/>
            <a:endParaRPr lang="pt-BR" sz="2000" dirty="0" smtClean="0"/>
          </a:p>
          <a:p>
            <a:pPr lvl="0"/>
            <a:r>
              <a:rPr lang="pt-BR" sz="2000" dirty="0" smtClean="0"/>
              <a:t>A </a:t>
            </a:r>
            <a:r>
              <a:rPr lang="pt-BR" sz="2000" dirty="0"/>
              <a:t>reflexão sobre o perfil mariano da Igreja abre muitos horizontes e oferece luzes para maior e melhor compreensão do ser e da missão dos leigos e leigas no seio do povo de Deus. Em Maria, mulher leiga, santa, Mãe de Deus, os fiéis leigos e leigas encontram razões teológicas para a compreensão de sua identidade e dignidade no povo de Deus</a:t>
            </a:r>
            <a:r>
              <a:rPr lang="pt-BR" sz="2000" dirty="0" smtClean="0"/>
              <a:t>.(</a:t>
            </a:r>
            <a:r>
              <a:rPr lang="pt-BR" sz="2000" dirty="0" err="1" smtClean="0"/>
              <a:t>doc</a:t>
            </a:r>
            <a:r>
              <a:rPr lang="pt-BR" sz="2000" dirty="0" smtClean="0"/>
              <a:t> 115) </a:t>
            </a:r>
            <a:endParaRPr lang="pt-B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260648"/>
            <a:ext cx="8568952" cy="6124754"/>
          </a:xfrm>
          <a:prstGeom prst="rect">
            <a:avLst/>
          </a:prstGeom>
          <a:noFill/>
        </p:spPr>
        <p:txBody>
          <a:bodyPr wrap="square" rtlCol="0">
            <a:spAutoFit/>
          </a:bodyPr>
          <a:lstStyle/>
          <a:p>
            <a:pPr lvl="1"/>
            <a:r>
              <a:rPr lang="pt-BR" sz="3200" b="1" i="1" dirty="0"/>
              <a:t>Vocação universal à santidade</a:t>
            </a:r>
            <a:endParaRPr lang="pt-BR" sz="2800" b="1" i="1" dirty="0"/>
          </a:p>
          <a:p>
            <a:pPr lvl="0"/>
            <a:endParaRPr lang="pt-BR" sz="2400" b="1" dirty="0" smtClean="0"/>
          </a:p>
          <a:p>
            <a:pPr lvl="0"/>
            <a:r>
              <a:rPr lang="pt-BR" sz="2400" b="1" dirty="0" smtClean="0">
                <a:solidFill>
                  <a:srgbClr val="C00000"/>
                </a:solidFill>
              </a:rPr>
              <a:t>Os </a:t>
            </a:r>
            <a:r>
              <a:rPr lang="pt-BR" sz="2400" b="1" dirty="0">
                <a:solidFill>
                  <a:srgbClr val="C00000"/>
                </a:solidFill>
              </a:rPr>
              <a:t>cristãos leigos, homens e mulheres, são chamados, antes de tudo, à santidade. São interpelados a viver a santidade no mundo. </a:t>
            </a:r>
            <a:endParaRPr lang="pt-BR" sz="2400" b="1" dirty="0" smtClean="0">
              <a:solidFill>
                <a:srgbClr val="C00000"/>
              </a:solidFill>
            </a:endParaRPr>
          </a:p>
          <a:p>
            <a:pPr lvl="0"/>
            <a:endParaRPr lang="pt-BR" sz="2400" b="1" dirty="0"/>
          </a:p>
          <a:p>
            <a:pPr lvl="0"/>
            <a:endParaRPr lang="pt-BR" sz="2400" b="1" dirty="0"/>
          </a:p>
          <a:p>
            <a:pPr lvl="0"/>
            <a:r>
              <a:rPr lang="pt-BR" sz="2400" b="1" dirty="0">
                <a:solidFill>
                  <a:srgbClr val="0070C0"/>
                </a:solidFill>
              </a:rPr>
              <a:t>O Concílio foi muito claro na afirmação da “vocação universal à santidade”, que advém de Cristo, fonte de toda a santidade. Se nem todos são chamados aos mesmos caminhos, ministérios e trabalhos, “todos, no entanto, são chamados à santidade”</a:t>
            </a:r>
            <a:r>
              <a:rPr lang="pt-BR" sz="2400" b="1" dirty="0"/>
              <a:t> </a:t>
            </a:r>
            <a:r>
              <a:rPr lang="pt-BR" sz="1600" b="1" dirty="0"/>
              <a:t>(LG, 32; cf. 39-40). </a:t>
            </a:r>
            <a:endParaRPr lang="pt-BR" sz="2400" b="1" dirty="0" smtClean="0"/>
          </a:p>
          <a:p>
            <a:pPr lvl="0"/>
            <a:endParaRPr lang="pt-BR" sz="2400" b="1" dirty="0"/>
          </a:p>
          <a:p>
            <a:pPr lvl="0"/>
            <a:endParaRPr lang="pt-BR" sz="2400" b="1" dirty="0" smtClean="0"/>
          </a:p>
          <a:p>
            <a:pPr lvl="0"/>
            <a:r>
              <a:rPr lang="pt-BR" sz="2400" b="1" dirty="0" smtClean="0">
                <a:solidFill>
                  <a:srgbClr val="00B050"/>
                </a:solidFill>
              </a:rPr>
              <a:t>Os </a:t>
            </a:r>
            <a:r>
              <a:rPr lang="pt-BR" sz="2400" b="1" dirty="0">
                <a:solidFill>
                  <a:srgbClr val="00B050"/>
                </a:solidFill>
              </a:rPr>
              <a:t>cristãos leigos e leigas se santificam de forma peculiar na sua inserção nas realidades temporais, na sua participação nas atividades terrenas. </a:t>
            </a:r>
            <a:r>
              <a:rPr lang="pt-BR" sz="1600" b="1" dirty="0" smtClean="0"/>
              <a:t>(</a:t>
            </a:r>
            <a:r>
              <a:rPr lang="pt-BR" sz="1600" b="1" dirty="0" err="1" smtClean="0"/>
              <a:t>doc</a:t>
            </a:r>
            <a:r>
              <a:rPr lang="pt-BR" sz="1600" b="1" dirty="0" smtClean="0"/>
              <a:t> 116-118)</a:t>
            </a:r>
            <a:endParaRPr lang="pt-BR"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260648"/>
            <a:ext cx="8892480" cy="6063198"/>
          </a:xfrm>
          <a:prstGeom prst="rect">
            <a:avLst/>
          </a:prstGeom>
          <a:noFill/>
        </p:spPr>
        <p:txBody>
          <a:bodyPr wrap="square" rtlCol="0">
            <a:spAutoFit/>
          </a:bodyPr>
          <a:lstStyle/>
          <a:p>
            <a:pPr lvl="0" algn="ctr"/>
            <a:r>
              <a:rPr lang="pt-BR" sz="2800" b="1" dirty="0">
                <a:latin typeface="Arial Black" pitchFamily="34" charset="0"/>
              </a:rPr>
              <a:t>O cristão leigo como sujeito eclesial</a:t>
            </a:r>
          </a:p>
          <a:p>
            <a:pPr lvl="0"/>
            <a:endParaRPr lang="pt-BR" dirty="0" smtClean="0"/>
          </a:p>
          <a:p>
            <a:pPr lvl="0"/>
            <a:r>
              <a:rPr lang="pt-BR" dirty="0" smtClean="0"/>
              <a:t>	</a:t>
            </a:r>
            <a:r>
              <a:rPr lang="pt-BR" b="1" dirty="0" smtClean="0">
                <a:solidFill>
                  <a:srgbClr val="002060"/>
                </a:solidFill>
              </a:rPr>
              <a:t>O </a:t>
            </a:r>
            <a:r>
              <a:rPr lang="pt-BR" b="1" dirty="0">
                <a:solidFill>
                  <a:srgbClr val="002060"/>
                </a:solidFill>
              </a:rPr>
              <a:t>cristão leigo é verdadeiro sujeito eclesial mediante sua dignidade de batizado, vivendo fielmente sua condição de filho de Deus na fé, aberto ao diálogo, à colaboração e a corresponsabilidade com os pastores. </a:t>
            </a:r>
            <a:endParaRPr lang="pt-BR" b="1" dirty="0" smtClean="0">
              <a:solidFill>
                <a:srgbClr val="002060"/>
              </a:solidFill>
            </a:endParaRPr>
          </a:p>
          <a:p>
            <a:pPr lvl="0"/>
            <a:endParaRPr lang="pt-BR" dirty="0"/>
          </a:p>
          <a:p>
            <a:pPr lvl="0"/>
            <a:r>
              <a:rPr lang="pt-BR" dirty="0" smtClean="0"/>
              <a:t>	</a:t>
            </a:r>
            <a:r>
              <a:rPr lang="pt-BR" b="1" dirty="0" smtClean="0">
                <a:solidFill>
                  <a:srgbClr val="92D050"/>
                </a:solidFill>
              </a:rPr>
              <a:t>Como </a:t>
            </a:r>
            <a:r>
              <a:rPr lang="pt-BR" b="1" dirty="0">
                <a:solidFill>
                  <a:srgbClr val="92D050"/>
                </a:solidFill>
              </a:rPr>
              <a:t>sujeito eclesial, assume seus direitos e deveres na Igreja, sem cair no fechamento ou na indiferença, sem submissão servil nem contestação ideológica. </a:t>
            </a:r>
            <a:endParaRPr lang="pt-BR" b="1" dirty="0" smtClean="0">
              <a:solidFill>
                <a:srgbClr val="92D050"/>
              </a:solidFill>
            </a:endParaRPr>
          </a:p>
          <a:p>
            <a:pPr lvl="0"/>
            <a:endParaRPr lang="pt-BR" dirty="0"/>
          </a:p>
          <a:p>
            <a:pPr lvl="0"/>
            <a:r>
              <a:rPr lang="pt-BR" dirty="0" smtClean="0"/>
              <a:t>	</a:t>
            </a:r>
            <a:r>
              <a:rPr lang="pt-BR" b="1" dirty="0" smtClean="0">
                <a:solidFill>
                  <a:srgbClr val="92D050"/>
                </a:solidFill>
              </a:rPr>
              <a:t>Ser </a:t>
            </a:r>
            <a:r>
              <a:rPr lang="pt-BR" b="1" dirty="0">
                <a:solidFill>
                  <a:srgbClr val="92D050"/>
                </a:solidFill>
              </a:rPr>
              <a:t>sujeito eclesial significa ser maduro na fé, testemunhar amor à Igreja, servir os irmãos e irmãs, permanecer no seguimento de Jesus, na escuta obediente à inspiração do Espírito Santo e ter coragem, criatividade e ousadia para dar testemunho de Cristo.</a:t>
            </a:r>
          </a:p>
          <a:p>
            <a:pPr lvl="0"/>
            <a:endParaRPr lang="pt-BR" dirty="0" smtClean="0"/>
          </a:p>
          <a:p>
            <a:pPr lvl="0"/>
            <a:r>
              <a:rPr lang="pt-BR" dirty="0" smtClean="0"/>
              <a:t>	</a:t>
            </a:r>
            <a:r>
              <a:rPr lang="pt-BR" b="1" dirty="0" smtClean="0">
                <a:solidFill>
                  <a:srgbClr val="FFC000"/>
                </a:solidFill>
              </a:rPr>
              <a:t>“</a:t>
            </a:r>
            <a:r>
              <a:rPr lang="pt-BR" b="1" dirty="0">
                <a:solidFill>
                  <a:srgbClr val="FFC000"/>
                </a:solidFill>
              </a:rPr>
              <a:t>A maior parte dos batizados ainda não tomou plena consciência de sua pertença à Igreja. Sentem-se católicos, mas não Igreja” </a:t>
            </a:r>
            <a:r>
              <a:rPr lang="pt-BR" dirty="0"/>
              <a:t>(DSD, 96). </a:t>
            </a:r>
            <a:endParaRPr lang="pt-BR" dirty="0" smtClean="0"/>
          </a:p>
          <a:p>
            <a:pPr lvl="0"/>
            <a:endParaRPr lang="pt-BR" dirty="0"/>
          </a:p>
          <a:p>
            <a:pPr lvl="0"/>
            <a:r>
              <a:rPr lang="pt-BR" dirty="0" smtClean="0"/>
              <a:t>	</a:t>
            </a:r>
            <a:r>
              <a:rPr lang="pt-BR" dirty="0" smtClean="0">
                <a:solidFill>
                  <a:srgbClr val="C00000"/>
                </a:solidFill>
                <a:latin typeface="Arial Rounded MT Bold" pitchFamily="34" charset="0"/>
              </a:rPr>
              <a:t>Persiste </a:t>
            </a:r>
            <a:r>
              <a:rPr lang="pt-BR" dirty="0">
                <a:solidFill>
                  <a:srgbClr val="C00000"/>
                </a:solidFill>
                <a:latin typeface="Arial Rounded MT Bold" pitchFamily="34" charset="0"/>
              </a:rPr>
              <a:t>ainda forte mentalidade clerical que dificulta a corresponsabilidade, o protagonismo e a participação do leigo como sujeito eclesial.</a:t>
            </a:r>
          </a:p>
          <a:p>
            <a:pPr lvl="0"/>
            <a:endParaRPr lang="pt-BR" dirty="0" smtClean="0"/>
          </a:p>
          <a:p>
            <a:endParaRPr lang="pt-BR" dirty="0"/>
          </a:p>
        </p:txBody>
      </p:sp>
      <p:sp>
        <p:nvSpPr>
          <p:cNvPr id="3" name="Seta para a direita 2"/>
          <p:cNvSpPr/>
          <p:nvPr/>
        </p:nvSpPr>
        <p:spPr>
          <a:xfrm>
            <a:off x="0" y="836712"/>
            <a:ext cx="97160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p:cNvSpPr/>
          <p:nvPr/>
        </p:nvSpPr>
        <p:spPr>
          <a:xfrm>
            <a:off x="0" y="4653136"/>
            <a:ext cx="899592" cy="504056"/>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3933056"/>
            <a:ext cx="899592"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para a direita 5"/>
          <p:cNvSpPr/>
          <p:nvPr/>
        </p:nvSpPr>
        <p:spPr>
          <a:xfrm>
            <a:off x="0" y="2780928"/>
            <a:ext cx="899592"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7" name="Seta para a direita 6"/>
          <p:cNvSpPr/>
          <p:nvPr/>
        </p:nvSpPr>
        <p:spPr>
          <a:xfrm>
            <a:off x="0" y="1988840"/>
            <a:ext cx="899592"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3137</Words>
  <Application>Microsoft Office PowerPoint</Application>
  <PresentationFormat>Apresentação na tela (4:3)</PresentationFormat>
  <Paragraphs>223</Paragraphs>
  <Slides>23</Slides>
  <Notes>0</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Edna</dc:creator>
  <cp:lastModifiedBy>002</cp:lastModifiedBy>
  <cp:revision>11</cp:revision>
  <dcterms:created xsi:type="dcterms:W3CDTF">2016-04-19T12:46:16Z</dcterms:created>
  <dcterms:modified xsi:type="dcterms:W3CDTF">2016-06-16T19:21:41Z</dcterms:modified>
</cp:coreProperties>
</file>