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68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6C5361-844A-4612-A8CC-8BCA52507CC2}" type="datetimeFigureOut">
              <a:rPr lang="pt-BR" smtClean="0"/>
              <a:pPr/>
              <a:t>07/10/2017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42FB6-C6AB-4982-A0F6-F29410ADB2B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EC533-A42F-4562-A232-574591A36EB0}" type="datetimeFigureOut">
              <a:rPr lang="pt-BR" smtClean="0"/>
              <a:pPr/>
              <a:t>07/10/2017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B5952-44DB-488B-9E44-C0CAE0C37E3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EC533-A42F-4562-A232-574591A36EB0}" type="datetimeFigureOut">
              <a:rPr lang="pt-BR" smtClean="0"/>
              <a:pPr/>
              <a:t>07/10/2017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B5952-44DB-488B-9E44-C0CAE0C37E3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EC533-A42F-4562-A232-574591A36EB0}" type="datetimeFigureOut">
              <a:rPr lang="pt-BR" smtClean="0"/>
              <a:pPr/>
              <a:t>07/10/2017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B5952-44DB-488B-9E44-C0CAE0C37E3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EC533-A42F-4562-A232-574591A36EB0}" type="datetimeFigureOut">
              <a:rPr lang="pt-BR" smtClean="0"/>
              <a:pPr/>
              <a:t>07/10/2017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B5952-44DB-488B-9E44-C0CAE0C37E3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EC533-A42F-4562-A232-574591A36EB0}" type="datetimeFigureOut">
              <a:rPr lang="pt-BR" smtClean="0"/>
              <a:pPr/>
              <a:t>07/10/2017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B5952-44DB-488B-9E44-C0CAE0C37E3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EC533-A42F-4562-A232-574591A36EB0}" type="datetimeFigureOut">
              <a:rPr lang="pt-BR" smtClean="0"/>
              <a:pPr/>
              <a:t>07/10/2017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B5952-44DB-488B-9E44-C0CAE0C37E3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EC533-A42F-4562-A232-574591A36EB0}" type="datetimeFigureOut">
              <a:rPr lang="pt-BR" smtClean="0"/>
              <a:pPr/>
              <a:t>07/10/2017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B5952-44DB-488B-9E44-C0CAE0C37E3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EC533-A42F-4562-A232-574591A36EB0}" type="datetimeFigureOut">
              <a:rPr lang="pt-BR" smtClean="0"/>
              <a:pPr/>
              <a:t>07/10/2017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B5952-44DB-488B-9E44-C0CAE0C37E3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EC533-A42F-4562-A232-574591A36EB0}" type="datetimeFigureOut">
              <a:rPr lang="pt-BR" smtClean="0"/>
              <a:pPr/>
              <a:t>07/10/2017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B5952-44DB-488B-9E44-C0CAE0C37E3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EC533-A42F-4562-A232-574591A36EB0}" type="datetimeFigureOut">
              <a:rPr lang="pt-BR" smtClean="0"/>
              <a:pPr/>
              <a:t>07/10/2017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B5952-44DB-488B-9E44-C0CAE0C37E3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EC533-A42F-4562-A232-574591A36EB0}" type="datetimeFigureOut">
              <a:rPr lang="pt-BR" smtClean="0"/>
              <a:pPr/>
              <a:t>07/10/2017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B5952-44DB-488B-9E44-C0CAE0C37E3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EC533-A42F-4562-A232-574591A36EB0}" type="datetimeFigureOut">
              <a:rPr lang="pt-BR" smtClean="0"/>
              <a:pPr/>
              <a:t>07/10/2017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B5952-44DB-488B-9E44-C0CAE0C37E3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683568" y="836712"/>
            <a:ext cx="799288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>
                <a:latin typeface="Arial Black" pitchFamily="34" charset="0"/>
                <a:cs typeface="Arial" pitchFamily="34" charset="0"/>
              </a:rPr>
              <a:t>CRISTÃOS LEIGOS E LEIGAS, </a:t>
            </a:r>
            <a:r>
              <a:rPr lang="pt-BR" sz="4400" b="1" dirty="0" smtClean="0">
                <a:latin typeface="Arial Black" pitchFamily="34" charset="0"/>
                <a:cs typeface="Arial" pitchFamily="34" charset="0"/>
              </a:rPr>
              <a:t> </a:t>
            </a:r>
            <a:r>
              <a:rPr lang="pt-BR" sz="4400" b="1" dirty="0">
                <a:latin typeface="Arial Black" pitchFamily="34" charset="0"/>
                <a:cs typeface="Arial" pitchFamily="34" charset="0"/>
              </a:rPr>
              <a:t>NA IGREJA E NA </a:t>
            </a:r>
            <a:r>
              <a:rPr lang="pt-BR" sz="4400" b="1" dirty="0" smtClean="0">
                <a:latin typeface="Arial Black" pitchFamily="34" charset="0"/>
                <a:cs typeface="Arial" pitchFamily="34" charset="0"/>
              </a:rPr>
              <a:t>SOCIEDADE</a:t>
            </a:r>
          </a:p>
          <a:p>
            <a:endParaRPr lang="pt-BR" sz="4400" b="1" dirty="0">
              <a:latin typeface="Arial Black" pitchFamily="34" charset="0"/>
              <a:cs typeface="Arial" pitchFamily="34" charset="0"/>
            </a:endParaRPr>
          </a:p>
          <a:p>
            <a:endParaRPr lang="pt-BR" sz="4400" b="1" dirty="0">
              <a:latin typeface="Arial Black" pitchFamily="34" charset="0"/>
              <a:cs typeface="Arial" pitchFamily="34" charset="0"/>
            </a:endParaRPr>
          </a:p>
          <a:p>
            <a:pPr algn="ctr"/>
            <a:r>
              <a:rPr lang="pt-BR" sz="3600" b="1" dirty="0">
                <a:latin typeface="Times New Roman" pitchFamily="18" charset="0"/>
                <a:cs typeface="Times New Roman" pitchFamily="18" charset="0"/>
              </a:rPr>
              <a:t>SAL DA TERRA E LUZ DO MUNDO </a:t>
            </a:r>
            <a:r>
              <a:rPr lang="pt-BR" sz="20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t-BR" sz="2000" b="1" dirty="0" err="1">
                <a:latin typeface="Times New Roman" pitchFamily="18" charset="0"/>
                <a:cs typeface="Times New Roman" pitchFamily="18" charset="0"/>
              </a:rPr>
              <a:t>Mt</a:t>
            </a:r>
            <a:r>
              <a:rPr lang="pt-BR" sz="2000" b="1" dirty="0">
                <a:latin typeface="Times New Roman" pitchFamily="18" charset="0"/>
                <a:cs typeface="Times New Roman" pitchFamily="18" charset="0"/>
              </a:rPr>
              <a:t> 5,13-14)</a:t>
            </a:r>
            <a:endParaRPr lang="pt-BR" sz="3600" dirty="0">
              <a:latin typeface="Times New Roman" pitchFamily="18" charset="0"/>
              <a:cs typeface="Times New Roman" pitchFamily="18" charset="0"/>
            </a:endParaRPr>
          </a:p>
          <a:p>
            <a:endParaRPr lang="pt-BR" sz="4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539552" y="0"/>
            <a:ext cx="7704856" cy="980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dirty="0" smtClean="0"/>
              <a:t>O CAMPO ESPECÍFICO:  O MUNDO</a:t>
            </a:r>
            <a:endParaRPr lang="pt-BR" sz="36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251520" y="1340768"/>
            <a:ext cx="7704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i="1" dirty="0" smtClean="0">
                <a:solidFill>
                  <a:srgbClr val="C00000"/>
                </a:solidFill>
              </a:rPr>
              <a:t>“</a:t>
            </a:r>
            <a:r>
              <a:rPr lang="pt-BR" sz="2000" b="1" i="1" dirty="0">
                <a:solidFill>
                  <a:srgbClr val="C00000"/>
                </a:solidFill>
              </a:rPr>
              <a:t>A sua [dos leigos] primeira e imediata tarefa não é a instituição e o desenvolvimento da comunidade eclesial [...], mas sim, o pôr em prática todas as possibilidades cristãs e evangélicas escondidas, mas já presentes e operantes nas coisas do mundo” </a:t>
            </a:r>
            <a:r>
              <a:rPr lang="pt-BR" dirty="0" smtClean="0"/>
              <a:t>(Paulo VI - EN</a:t>
            </a:r>
            <a:r>
              <a:rPr lang="pt-BR" dirty="0"/>
              <a:t>, n. 70).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323528" y="2924944"/>
            <a:ext cx="77048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pt-BR" sz="2000" b="1" i="1" dirty="0" smtClean="0">
                <a:solidFill>
                  <a:srgbClr val="00B050"/>
                </a:solidFill>
              </a:rPr>
              <a:t>“</a:t>
            </a:r>
            <a:r>
              <a:rPr lang="pt-BR" sz="2000" b="1" i="1" dirty="0">
                <a:solidFill>
                  <a:srgbClr val="00B050"/>
                </a:solidFill>
              </a:rPr>
              <a:t>Com seu peculiar modo de agir, [os cristãos leigos] levam o Evangelho para dentro das estruturas do mundo e agindo em toda parte santamente, consagram a Deus o próprio mundo. A secularidade é a nota característica e própria do leigo e da sua espiritualidade nos vários âmbitos da vida em vista da evangelização. Deles se espera uma grande força criadora em gestos e obras em coerência com o Evangelho. A Igreja necessita de cristãos leigos que assumam cargos de dirigentes formados e fundamentados nos princípios e valores da Doutrina Social da Igreja e na teologia do laicato” </a:t>
            </a:r>
            <a:r>
              <a:rPr lang="pt-BR" sz="1600" dirty="0" smtClean="0"/>
              <a:t>(João Paulo II - EA</a:t>
            </a:r>
            <a:r>
              <a:rPr lang="pt-BR" sz="1600" dirty="0"/>
              <a:t>, n. 44).</a:t>
            </a:r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0"/>
            <a:ext cx="7200800" cy="908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 smtClean="0"/>
              <a:t>Ver o MUNDO GLOBALIZADO</a:t>
            </a:r>
            <a:endParaRPr lang="pt-BR" sz="40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251520" y="1268760"/>
            <a:ext cx="820891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b="1" dirty="0">
                <a:solidFill>
                  <a:srgbClr val="C00000"/>
                </a:solidFill>
              </a:rPr>
              <a:t>O cristão leigo, como sujeito no mundo, é chamado a agir de forma consciente, responsável, autônoma e livre. Age como sujeito histórico e discípulo missionário, sempre em diálogo e abertura com as culturas e as religiões, com filosofias do tempo e da história humana e com o Magistério da Igreja</a:t>
            </a:r>
            <a:r>
              <a:rPr lang="pt-BR" b="1" dirty="0" smtClean="0">
                <a:solidFill>
                  <a:srgbClr val="C00000"/>
                </a:solidFill>
              </a:rPr>
              <a:t>.</a:t>
            </a:r>
          </a:p>
          <a:p>
            <a:pPr lvl="0"/>
            <a:endParaRPr lang="pt-BR" dirty="0"/>
          </a:p>
          <a:p>
            <a:pPr lvl="0"/>
            <a:r>
              <a:rPr lang="pt-BR" b="1" dirty="0">
                <a:solidFill>
                  <a:srgbClr val="92D050"/>
                </a:solidFill>
              </a:rPr>
              <a:t>O mundo e a história são movidos pelo amor criador e providencial de Deus. </a:t>
            </a:r>
            <a:endParaRPr lang="pt-BR" b="1" dirty="0" smtClean="0">
              <a:solidFill>
                <a:srgbClr val="92D050"/>
              </a:solidFill>
            </a:endParaRPr>
          </a:p>
          <a:p>
            <a:pPr lvl="0"/>
            <a:r>
              <a:rPr lang="pt-BR" b="1" dirty="0" smtClean="0">
                <a:solidFill>
                  <a:srgbClr val="92D050"/>
                </a:solidFill>
              </a:rPr>
              <a:t>“</a:t>
            </a:r>
            <a:r>
              <a:rPr lang="pt-BR" b="1" dirty="0">
                <a:solidFill>
                  <a:srgbClr val="92D050"/>
                </a:solidFill>
              </a:rPr>
              <a:t>Por condição própria, as criaturas são dotadas de consistência, verdade e bondade, e possuem suas leis, numa ordem que lhes é intrínseca. O ser humano deve respeitá-las. (...) A investigação metódica em todas as disciplinas, feita cientificamente e levando em conta as exigências morais intrínsecas ao próprio agir do ser humano, jamais entrará em conflito com a fé” </a:t>
            </a:r>
            <a:r>
              <a:rPr lang="pt-BR" dirty="0"/>
              <a:t>(GS, n. 36). </a:t>
            </a:r>
            <a:endParaRPr lang="pt-BR" dirty="0" smtClean="0"/>
          </a:p>
          <a:p>
            <a:pPr lvl="0"/>
            <a:endParaRPr lang="pt-BR" dirty="0" smtClean="0"/>
          </a:p>
          <a:p>
            <a:pPr lvl="0"/>
            <a:r>
              <a:rPr lang="pt-BR" b="1" dirty="0" smtClean="0"/>
              <a:t>O </a:t>
            </a:r>
            <a:r>
              <a:rPr lang="pt-BR" b="1" dirty="0"/>
              <a:t>mundo tornou-se, pela encarnação, lugar da ação redentora do próprio Deus feito homem </a:t>
            </a:r>
            <a:r>
              <a:rPr lang="pt-BR" dirty="0"/>
              <a:t>(GS, n. 22).  </a:t>
            </a:r>
            <a:endParaRPr lang="pt-BR" dirty="0" smtClean="0"/>
          </a:p>
          <a:p>
            <a:pPr lvl="0"/>
            <a:endParaRPr lang="pt-BR" b="1" dirty="0">
              <a:solidFill>
                <a:srgbClr val="002060"/>
              </a:solidFill>
            </a:endParaRPr>
          </a:p>
          <a:p>
            <a:pPr lvl="0"/>
            <a:r>
              <a:rPr lang="pt-BR" b="1" dirty="0" smtClean="0">
                <a:solidFill>
                  <a:srgbClr val="002060"/>
                </a:solidFill>
              </a:rPr>
              <a:t>Cada </a:t>
            </a:r>
            <a:r>
              <a:rPr lang="pt-BR" b="1" dirty="0">
                <a:solidFill>
                  <a:srgbClr val="002060"/>
                </a:solidFill>
              </a:rPr>
              <a:t>cristão participa da história humana como sinal de salvação pelo testemunho e ação, como sujeito que colabora na transformação da sociedade.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116632"/>
            <a:ext cx="37799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As bases do mundo globalizado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0" y="980728"/>
            <a:ext cx="43559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pt-BR" dirty="0" smtClean="0"/>
              <a:t>Sistema Tecnológico</a:t>
            </a:r>
          </a:p>
          <a:p>
            <a:pPr marL="342900" indent="-342900"/>
            <a:r>
              <a:rPr lang="pt-BR" dirty="0" smtClean="0"/>
              <a:t>Sistema Jurídico e Financeiro</a:t>
            </a:r>
          </a:p>
          <a:p>
            <a:pPr marL="342900" indent="-342900"/>
            <a:r>
              <a:rPr lang="pt-BR" dirty="0" smtClean="0"/>
              <a:t>Sistema Sócio-Espacial</a:t>
            </a:r>
          </a:p>
          <a:p>
            <a:pPr marL="342900" indent="-342900"/>
            <a:r>
              <a:rPr lang="pt-BR" dirty="0" smtClean="0"/>
              <a:t>Sistema cultural: Consumo</a:t>
            </a:r>
          </a:p>
          <a:p>
            <a:pPr marL="342900" indent="-342900"/>
            <a:r>
              <a:rPr lang="pt-BR" dirty="0" smtClean="0"/>
              <a:t>Sistema Informacional</a:t>
            </a:r>
          </a:p>
          <a:p>
            <a:pPr marL="342900" indent="-342900"/>
            <a:endParaRPr lang="pt-BR" dirty="0"/>
          </a:p>
          <a:p>
            <a:pPr marL="342900" indent="-342900"/>
            <a:r>
              <a:rPr lang="pt-BR" dirty="0" smtClean="0"/>
              <a:t>Não obstante o bem que pode trazer, traz também o mal. </a:t>
            </a:r>
          </a:p>
          <a:p>
            <a:pPr marL="342900" indent="-342900"/>
            <a:r>
              <a:rPr lang="pt-BR" dirty="0" smtClean="0"/>
              <a:t>Francisco: A globalização da indiferença!</a:t>
            </a:r>
          </a:p>
          <a:p>
            <a:pPr marL="342900" indent="-342900">
              <a:buAutoNum type="alphaLcParenR"/>
            </a:pP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7504" y="0"/>
            <a:ext cx="8280920" cy="692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200" b="1" i="1" dirty="0" smtClean="0"/>
              <a:t>Lógica individualista do mundo globalizado:</a:t>
            </a:r>
            <a:endParaRPr lang="pt-BR" sz="3200" dirty="0" smtClean="0"/>
          </a:p>
        </p:txBody>
      </p:sp>
      <p:sp>
        <p:nvSpPr>
          <p:cNvPr id="3" name="CaixaDeTexto 2"/>
          <p:cNvSpPr txBox="1"/>
          <p:nvPr/>
        </p:nvSpPr>
        <p:spPr>
          <a:xfrm>
            <a:off x="179512" y="908720"/>
            <a:ext cx="849694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O</a:t>
            </a:r>
            <a:r>
              <a:rPr lang="pt-BR" dirty="0" smtClean="0"/>
              <a:t> </a:t>
            </a:r>
            <a:r>
              <a:rPr lang="pt-BR" dirty="0"/>
              <a:t>cristão que não tem a consciência de ser sujeito corre o risco da alienação, da acomodação e da </a:t>
            </a:r>
            <a:r>
              <a:rPr lang="pt-BR" dirty="0" smtClean="0"/>
              <a:t>indiferença, de ser objeto, coisa.</a:t>
            </a:r>
          </a:p>
          <a:p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/>
              <a:t>cristão, sujeito na Igreja e no mundo, vence a indiferença à luz do Evangelho, do Reino de Deus e da Doutrina Social da Igreja.</a:t>
            </a:r>
          </a:p>
          <a:p>
            <a:pPr lvl="0"/>
            <a:endParaRPr lang="pt-BR" dirty="0" smtClean="0"/>
          </a:p>
          <a:p>
            <a:pPr lvl="0"/>
            <a:r>
              <a:rPr lang="pt-BR" dirty="0"/>
              <a:t>O</a:t>
            </a:r>
            <a:r>
              <a:rPr lang="pt-BR" dirty="0" smtClean="0"/>
              <a:t> </a:t>
            </a:r>
            <a:r>
              <a:rPr lang="pt-BR" dirty="0"/>
              <a:t>consumo se torna o modo de vida comum cada vez mais universalizado. </a:t>
            </a:r>
          </a:p>
          <a:p>
            <a:pPr lvl="0"/>
            <a:endParaRPr lang="pt-BR" dirty="0" smtClean="0"/>
          </a:p>
          <a:p>
            <a:pPr lvl="0"/>
            <a:r>
              <a:rPr lang="pt-BR" dirty="0" smtClean="0"/>
              <a:t>A lógica </a:t>
            </a:r>
            <a:r>
              <a:rPr lang="pt-BR" dirty="0"/>
              <a:t>individualista se caracteriza por:</a:t>
            </a:r>
          </a:p>
          <a:p>
            <a:pPr lvl="0"/>
            <a:endParaRPr lang="pt-BR" i="1" dirty="0" smtClean="0"/>
          </a:p>
          <a:p>
            <a:pPr lvl="1">
              <a:buFont typeface="Wingdings" pitchFamily="2" charset="2"/>
              <a:buChar char="§"/>
            </a:pPr>
            <a:r>
              <a:rPr lang="pt-BR" i="1" dirty="0" smtClean="0"/>
              <a:t>Satisfação </a:t>
            </a:r>
            <a:r>
              <a:rPr lang="pt-BR" i="1" dirty="0"/>
              <a:t>individual e indiferença pelo </a:t>
            </a:r>
            <a:r>
              <a:rPr lang="pt-BR" i="1" dirty="0" smtClean="0"/>
              <a:t>outro</a:t>
            </a:r>
            <a:endParaRPr lang="pt-BR" dirty="0" smtClean="0"/>
          </a:p>
          <a:p>
            <a:pPr lvl="1">
              <a:buFont typeface="Wingdings" pitchFamily="2" charset="2"/>
              <a:buChar char="§"/>
            </a:pPr>
            <a:endParaRPr lang="pt-BR" dirty="0"/>
          </a:p>
          <a:p>
            <a:pPr lvl="1">
              <a:buFont typeface="Wingdings" pitchFamily="2" charset="2"/>
              <a:buChar char="§"/>
            </a:pPr>
            <a:r>
              <a:rPr lang="pt-BR" i="1" dirty="0"/>
              <a:t>Supremacia do desejo em relação às </a:t>
            </a:r>
            <a:r>
              <a:rPr lang="pt-BR" i="1" dirty="0" smtClean="0"/>
              <a:t>necessidades</a:t>
            </a:r>
            <a:endParaRPr lang="pt-BR" dirty="0" smtClean="0"/>
          </a:p>
          <a:p>
            <a:pPr lvl="1">
              <a:buFont typeface="Wingdings" pitchFamily="2" charset="2"/>
              <a:buChar char="§"/>
            </a:pPr>
            <a:endParaRPr lang="pt-BR" dirty="0"/>
          </a:p>
          <a:p>
            <a:pPr lvl="1">
              <a:buFont typeface="Wingdings" pitchFamily="2" charset="2"/>
              <a:buChar char="§"/>
            </a:pPr>
            <a:r>
              <a:rPr lang="pt-BR" i="1" dirty="0"/>
              <a:t>Predomínio da aparência em relação à </a:t>
            </a:r>
            <a:r>
              <a:rPr lang="pt-BR" i="1" dirty="0" smtClean="0"/>
              <a:t>realidade</a:t>
            </a:r>
            <a:endParaRPr lang="pt-BR" dirty="0" smtClean="0"/>
          </a:p>
          <a:p>
            <a:pPr lvl="1">
              <a:buFont typeface="Wingdings" pitchFamily="2" charset="2"/>
              <a:buChar char="§"/>
            </a:pPr>
            <a:endParaRPr lang="pt-BR" dirty="0"/>
          </a:p>
          <a:p>
            <a:pPr lvl="1">
              <a:buFont typeface="Wingdings" pitchFamily="2" charset="2"/>
              <a:buChar char="§"/>
            </a:pPr>
            <a:r>
              <a:rPr lang="pt-BR" i="1" dirty="0"/>
              <a:t>Inclusão </a:t>
            </a:r>
            <a:r>
              <a:rPr lang="pt-BR" i="1" dirty="0" smtClean="0"/>
              <a:t>perversa</a:t>
            </a:r>
            <a:endParaRPr lang="pt-BR" dirty="0" smtClean="0"/>
          </a:p>
          <a:p>
            <a:pPr lvl="1">
              <a:buFont typeface="Wingdings" pitchFamily="2" charset="2"/>
              <a:buChar char="§"/>
            </a:pPr>
            <a:endParaRPr lang="pt-BR" dirty="0"/>
          </a:p>
          <a:p>
            <a:pPr lvl="1">
              <a:buFont typeface="Wingdings" pitchFamily="2" charset="2"/>
              <a:buChar char="§"/>
            </a:pPr>
            <a:r>
              <a:rPr lang="pt-BR" i="1" dirty="0"/>
              <a:t>Falsa </a:t>
            </a:r>
            <a:r>
              <a:rPr lang="pt-BR" i="1" dirty="0" smtClean="0"/>
              <a:t>satisfação</a:t>
            </a: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07504" y="548680"/>
            <a:ext cx="8424936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 </a:t>
            </a:r>
            <a:endParaRPr lang="pt-BR" dirty="0" smtClean="0"/>
          </a:p>
          <a:p>
            <a:pPr lvl="0"/>
            <a:endParaRPr lang="pt-BR" sz="2000" dirty="0" smtClean="0"/>
          </a:p>
          <a:p>
            <a:pPr marL="342900" lvl="0" indent="-342900"/>
            <a:r>
              <a:rPr lang="pt-BR" sz="2000" i="1" dirty="0" smtClean="0"/>
              <a:t>a) Desenvolvimento </a:t>
            </a:r>
            <a:r>
              <a:rPr lang="pt-BR" sz="2000" i="1" dirty="0"/>
              <a:t>x </a:t>
            </a:r>
            <a:r>
              <a:rPr lang="pt-BR" sz="2000" i="1" dirty="0" smtClean="0"/>
              <a:t>pobreza</a:t>
            </a:r>
            <a:endParaRPr lang="pt-BR" sz="2000" dirty="0" smtClean="0"/>
          </a:p>
          <a:p>
            <a:pPr marL="342900" lvl="0" indent="-342900"/>
            <a:endParaRPr lang="pt-BR" sz="2000" dirty="0"/>
          </a:p>
          <a:p>
            <a:pPr lvl="0"/>
            <a:r>
              <a:rPr lang="pt-BR" sz="2000" i="1" dirty="0" smtClean="0"/>
              <a:t>b) Confiança </a:t>
            </a:r>
            <a:r>
              <a:rPr lang="pt-BR" sz="2000" i="1" dirty="0"/>
              <a:t>no mercado x crises </a:t>
            </a:r>
            <a:r>
              <a:rPr lang="pt-BR" sz="2000" i="1" dirty="0" smtClean="0"/>
              <a:t>constantes</a:t>
            </a:r>
            <a:endParaRPr lang="pt-BR" sz="2000" dirty="0"/>
          </a:p>
          <a:p>
            <a:pPr lvl="0"/>
            <a:endParaRPr lang="pt-BR" sz="2000" dirty="0" smtClean="0"/>
          </a:p>
          <a:p>
            <a:pPr lvl="0"/>
            <a:r>
              <a:rPr lang="pt-BR" sz="2000" dirty="0" smtClean="0"/>
              <a:t>c) </a:t>
            </a:r>
            <a:r>
              <a:rPr lang="pt-BR" sz="2000" i="1" dirty="0" smtClean="0"/>
              <a:t>Enriquecimento </a:t>
            </a:r>
            <a:r>
              <a:rPr lang="pt-BR" sz="2000" i="1" dirty="0"/>
              <a:t>de uns x degradação </a:t>
            </a:r>
            <a:r>
              <a:rPr lang="pt-BR" sz="2000" i="1" dirty="0" smtClean="0"/>
              <a:t>ambiental</a:t>
            </a:r>
            <a:endParaRPr lang="pt-BR" sz="2000" dirty="0" smtClean="0"/>
          </a:p>
          <a:p>
            <a:pPr lvl="0"/>
            <a:endParaRPr lang="pt-BR" sz="2000" dirty="0"/>
          </a:p>
          <a:p>
            <a:pPr lvl="0"/>
            <a:r>
              <a:rPr lang="pt-BR" sz="2000" dirty="0" smtClean="0"/>
              <a:t>d) </a:t>
            </a:r>
            <a:r>
              <a:rPr lang="pt-BR" sz="2000" i="1" dirty="0" smtClean="0"/>
              <a:t>Bem-estar </a:t>
            </a:r>
            <a:r>
              <a:rPr lang="pt-BR" sz="2000" i="1" dirty="0"/>
              <a:t>de uns x exclusão da </a:t>
            </a:r>
            <a:r>
              <a:rPr lang="pt-BR" sz="2000" i="1" dirty="0" smtClean="0"/>
              <a:t>maioria</a:t>
            </a:r>
            <a:endParaRPr lang="pt-BR" sz="2000" dirty="0" smtClean="0"/>
          </a:p>
          <a:p>
            <a:pPr lvl="0"/>
            <a:endParaRPr lang="pt-BR" sz="2000" dirty="0"/>
          </a:p>
          <a:p>
            <a:pPr lvl="0"/>
            <a:r>
              <a:rPr lang="pt-BR" sz="2000" dirty="0" smtClean="0"/>
              <a:t>e) </a:t>
            </a:r>
            <a:r>
              <a:rPr lang="pt-BR" sz="2000" i="1" dirty="0" smtClean="0"/>
              <a:t>Busca </a:t>
            </a:r>
            <a:r>
              <a:rPr lang="pt-BR" sz="2000" i="1" dirty="0"/>
              <a:t>de riqueza x corrupção e </a:t>
            </a:r>
            <a:r>
              <a:rPr lang="pt-BR" sz="2000" i="1" dirty="0" smtClean="0"/>
              <a:t>tráfico</a:t>
            </a:r>
            <a:endParaRPr lang="pt-BR" sz="2000" dirty="0" smtClean="0"/>
          </a:p>
          <a:p>
            <a:pPr lvl="0"/>
            <a:endParaRPr lang="pt-BR" sz="2000" dirty="0"/>
          </a:p>
          <a:p>
            <a:pPr lvl="0"/>
            <a:r>
              <a:rPr lang="pt-BR" sz="2000" dirty="0" smtClean="0"/>
              <a:t>f) </a:t>
            </a:r>
            <a:r>
              <a:rPr lang="pt-BR" sz="2000" i="1" dirty="0" smtClean="0"/>
              <a:t>Segregação </a:t>
            </a:r>
            <a:r>
              <a:rPr lang="pt-BR" sz="2000" i="1" dirty="0"/>
              <a:t>dos grupos sociais privilegiados x segregação em bolsões de pobreza e </a:t>
            </a:r>
            <a:r>
              <a:rPr lang="pt-BR" sz="2000" i="1" dirty="0" smtClean="0"/>
              <a:t>miséria</a:t>
            </a:r>
            <a:endParaRPr lang="pt-BR" sz="2000" dirty="0" smtClean="0"/>
          </a:p>
          <a:p>
            <a:pPr lvl="0"/>
            <a:endParaRPr lang="pt-BR" sz="2000" dirty="0"/>
          </a:p>
          <a:p>
            <a:pPr lvl="0"/>
            <a:r>
              <a:rPr lang="pt-BR" sz="2000" dirty="0" smtClean="0"/>
              <a:t>g) </a:t>
            </a:r>
            <a:r>
              <a:rPr lang="pt-BR" sz="2000" i="1" dirty="0" smtClean="0"/>
              <a:t>Redes </a:t>
            </a:r>
            <a:r>
              <a:rPr lang="pt-BR" sz="2000" i="1" dirty="0"/>
              <a:t>sociais virtuais x indiferença </a:t>
            </a:r>
            <a:r>
              <a:rPr lang="pt-BR" sz="2000" i="1" dirty="0" smtClean="0"/>
              <a:t>real</a:t>
            </a:r>
            <a:endParaRPr lang="pt-BR" sz="2000" dirty="0" smtClean="0"/>
          </a:p>
          <a:p>
            <a:pPr lvl="0"/>
            <a:endParaRPr lang="pt-BR" dirty="0"/>
          </a:p>
          <a:p>
            <a:pPr lvl="0"/>
            <a:endParaRPr lang="pt-BR" dirty="0"/>
          </a:p>
          <a:p>
            <a:pPr lvl="0" algn="ctr"/>
            <a:r>
              <a:rPr lang="pt-BR" sz="2400" dirty="0">
                <a:latin typeface="Algerian" pitchFamily="82" charset="0"/>
              </a:rPr>
              <a:t>É preciso dizer “não” a tudo isso, como exorta o Papa Francisco </a:t>
            </a:r>
            <a:r>
              <a:rPr lang="pt-BR" sz="1400" dirty="0"/>
              <a:t>(EG, </a:t>
            </a:r>
            <a:r>
              <a:rPr lang="pt-BR" sz="1400" dirty="0" err="1"/>
              <a:t>nn</a:t>
            </a:r>
            <a:r>
              <a:rPr lang="pt-BR" sz="1400" dirty="0"/>
              <a:t>. </a:t>
            </a:r>
            <a:r>
              <a:rPr lang="pt-BR" sz="1400" dirty="0" smtClean="0"/>
              <a:t>53-60)</a:t>
            </a:r>
            <a:endParaRPr lang="pt-BR" dirty="0"/>
          </a:p>
          <a:p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107504" y="144016"/>
            <a:ext cx="8280920" cy="692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pt-BR" sz="3600" b="1" i="1" dirty="0" smtClean="0"/>
              <a:t>Contradições do mundo globalizado:</a:t>
            </a:r>
            <a:endParaRPr lang="pt-BR" sz="36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7504" y="144016"/>
            <a:ext cx="8280920" cy="692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pt-BR" sz="3600" b="1" i="1" dirty="0" smtClean="0"/>
              <a:t>Características d mundo globalizado</a:t>
            </a:r>
            <a:endParaRPr lang="pt-BR" sz="3600" dirty="0" smtClean="0"/>
          </a:p>
        </p:txBody>
      </p:sp>
      <p:sp>
        <p:nvSpPr>
          <p:cNvPr id="3" name="CaixaDeTexto 2"/>
          <p:cNvSpPr txBox="1"/>
          <p:nvPr/>
        </p:nvSpPr>
        <p:spPr>
          <a:xfrm>
            <a:off x="0" y="1124744"/>
            <a:ext cx="8964488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2000" dirty="0" smtClean="0">
                <a:latin typeface="Arial" pitchFamily="34" charset="0"/>
                <a:cs typeface="Arial" pitchFamily="34" charset="0"/>
              </a:rPr>
              <a:t>Trata-se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de uma sociedade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individualista</a:t>
            </a: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lvl="0"/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pt-BR" sz="2000" i="1" dirty="0">
                <a:latin typeface="Arial" pitchFamily="34" charset="0"/>
                <a:cs typeface="Arial" pitchFamily="34" charset="0"/>
              </a:rPr>
              <a:t>Inserção individual no mercado das </a:t>
            </a:r>
            <a:r>
              <a:rPr lang="pt-BR" sz="2000" i="1" dirty="0" smtClean="0">
                <a:latin typeface="Arial" pitchFamily="34" charset="0"/>
                <a:cs typeface="Arial" pitchFamily="34" charset="0"/>
              </a:rPr>
              <a:t>ofertas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pt-BR" sz="2000" i="1" dirty="0">
                <a:latin typeface="Arial" pitchFamily="34" charset="0"/>
                <a:cs typeface="Arial" pitchFamily="34" charset="0"/>
              </a:rPr>
              <a:t>Enfraquecimento das relações de </a:t>
            </a:r>
            <a:r>
              <a:rPr lang="pt-BR" sz="2000" i="1" dirty="0" smtClean="0">
                <a:latin typeface="Arial" pitchFamily="34" charset="0"/>
                <a:cs typeface="Arial" pitchFamily="34" charset="0"/>
              </a:rPr>
              <a:t>mutualidade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pt-BR" sz="2000" i="1" dirty="0">
                <a:latin typeface="Arial" pitchFamily="34" charset="0"/>
                <a:cs typeface="Arial" pitchFamily="34" charset="0"/>
              </a:rPr>
              <a:t>Afirmação de identidades </a:t>
            </a:r>
            <a:r>
              <a:rPr lang="pt-BR" sz="2000" i="1" dirty="0" smtClean="0">
                <a:latin typeface="Arial" pitchFamily="34" charset="0"/>
                <a:cs typeface="Arial" pitchFamily="34" charset="0"/>
              </a:rPr>
              <a:t>grupais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pt-BR" sz="2000" i="1" dirty="0">
                <a:latin typeface="Arial" pitchFamily="34" charset="0"/>
                <a:cs typeface="Arial" pitchFamily="34" charset="0"/>
              </a:rPr>
              <a:t>Comportamento uniformizador, autoritário e, em muitos casos, </a:t>
            </a:r>
            <a:r>
              <a:rPr lang="pt-BR" sz="2000" i="1" dirty="0" smtClean="0">
                <a:latin typeface="Arial" pitchFamily="34" charset="0"/>
                <a:cs typeface="Arial" pitchFamily="34" charset="0"/>
              </a:rPr>
              <a:t>sectário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pt-BR" sz="2000" i="1" dirty="0">
                <a:latin typeface="Arial" pitchFamily="34" charset="0"/>
                <a:cs typeface="Arial" pitchFamily="34" charset="0"/>
              </a:rPr>
              <a:t>A </a:t>
            </a:r>
            <a:r>
              <a:rPr lang="pt-BR" sz="2000" i="1" dirty="0" err="1">
                <a:latin typeface="Arial" pitchFamily="34" charset="0"/>
                <a:cs typeface="Arial" pitchFamily="34" charset="0"/>
              </a:rPr>
              <a:t>re-institucionalização</a:t>
            </a:r>
            <a:r>
              <a:rPr lang="pt-BR" sz="2000" i="1" dirty="0">
                <a:latin typeface="Arial" pitchFamily="34" charset="0"/>
                <a:cs typeface="Arial" pitchFamily="34" charset="0"/>
              </a:rPr>
              <a:t> como caminho de afirmação de padrões e </a:t>
            </a:r>
            <a:r>
              <a:rPr lang="pt-BR" sz="2000" i="1" dirty="0" smtClean="0">
                <a:latin typeface="Arial" pitchFamily="34" charset="0"/>
                <a:cs typeface="Arial" pitchFamily="34" charset="0"/>
              </a:rPr>
              <a:t>valores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pt-BR" sz="2000" i="1" dirty="0">
                <a:latin typeface="Arial" pitchFamily="34" charset="0"/>
                <a:cs typeface="Arial" pitchFamily="34" charset="0"/>
              </a:rPr>
              <a:t>A pluralidade ética, cultural e </a:t>
            </a:r>
            <a:r>
              <a:rPr lang="pt-BR" sz="2000" i="1" dirty="0" smtClean="0">
                <a:latin typeface="Arial" pitchFamily="34" charset="0"/>
                <a:cs typeface="Arial" pitchFamily="34" charset="0"/>
              </a:rPr>
              <a:t>religiosa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pt-BR" dirty="0" smtClean="0"/>
          </a:p>
          <a:p>
            <a:pPr lvl="0" algn="ctr"/>
            <a:r>
              <a:rPr lang="pt-BR" dirty="0" smtClean="0">
                <a:latin typeface="Algerian" pitchFamily="82" charset="0"/>
              </a:rPr>
              <a:t>De </a:t>
            </a:r>
            <a:r>
              <a:rPr lang="pt-BR" dirty="0">
                <a:latin typeface="Algerian" pitchFamily="82" charset="0"/>
              </a:rPr>
              <a:t>um lado, há o colapso das ideologias tradicionais com o agudo relativismo de valores culturais e religiosos; de outro, o retorno a práticas religiosas tanto na perspectiva novidadeira da cultura atual, quanto na recuperação de um passado que já </a:t>
            </a:r>
            <a:r>
              <a:rPr lang="pt-BR" dirty="0" smtClean="0">
                <a:latin typeface="Algerian" pitchFamily="82" charset="0"/>
              </a:rPr>
              <a:t>caducou</a:t>
            </a:r>
          </a:p>
          <a:p>
            <a:pPr lvl="0"/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7504" y="144016"/>
            <a:ext cx="8280920" cy="692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pt-BR" sz="3600" b="1" i="1" dirty="0" smtClean="0"/>
              <a:t>DISCERNIMENTOS NECESSÁRIOS</a:t>
            </a:r>
            <a:endParaRPr lang="pt-BR" sz="3600" dirty="0" smtClean="0"/>
          </a:p>
        </p:txBody>
      </p:sp>
      <p:sp>
        <p:nvSpPr>
          <p:cNvPr id="3" name="CaixaDeTexto 2"/>
          <p:cNvSpPr txBox="1"/>
          <p:nvPr/>
        </p:nvSpPr>
        <p:spPr>
          <a:xfrm>
            <a:off x="179512" y="1041023"/>
            <a:ext cx="896448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dirty="0" smtClean="0"/>
              <a:t>“É preciso esclarecer o que pode ser fruto do Reino e também o que atenta contra o projeto de Deus. (EG, n. 51). </a:t>
            </a:r>
          </a:p>
          <a:p>
            <a:pPr lvl="0" algn="ctr"/>
            <a:r>
              <a:rPr lang="pt-BR" sz="2000" dirty="0" smtClean="0"/>
              <a:t>Somos chamados a distinguir</a:t>
            </a:r>
            <a:r>
              <a:rPr lang="pt-BR" sz="2000" dirty="0"/>
              <a:t>: </a:t>
            </a:r>
            <a:endParaRPr lang="pt-BR" sz="2000" dirty="0" smtClean="0"/>
          </a:p>
          <a:p>
            <a:pPr lvl="0"/>
            <a:endParaRPr lang="pt-BR" sz="2400" dirty="0"/>
          </a:p>
          <a:p>
            <a:pPr lvl="0">
              <a:spcAft>
                <a:spcPts val="1200"/>
              </a:spcAft>
            </a:pPr>
            <a:r>
              <a:rPr lang="pt-BR" sz="2400" b="1" dirty="0"/>
              <a:t> </a:t>
            </a:r>
            <a:r>
              <a:rPr lang="pt-BR" sz="2400" b="1" dirty="0" smtClean="0"/>
              <a:t>    	A </a:t>
            </a:r>
            <a:r>
              <a:rPr lang="pt-BR" sz="2400" b="1" i="1" dirty="0" smtClean="0"/>
              <a:t>pluralidade  do  relativismo</a:t>
            </a:r>
          </a:p>
          <a:p>
            <a:pPr lvl="0">
              <a:spcAft>
                <a:spcPts val="1200"/>
              </a:spcAft>
            </a:pPr>
            <a:r>
              <a:rPr lang="pt-BR" sz="2400" dirty="0" smtClean="0"/>
              <a:t>	</a:t>
            </a:r>
            <a:r>
              <a:rPr lang="pt-BR" sz="2400" b="1" dirty="0">
                <a:solidFill>
                  <a:srgbClr val="FFC000"/>
                </a:solidFill>
              </a:rPr>
              <a:t>A</a:t>
            </a:r>
            <a:r>
              <a:rPr lang="pt-BR" sz="2400" b="1" dirty="0" smtClean="0">
                <a:solidFill>
                  <a:srgbClr val="FFC000"/>
                </a:solidFill>
              </a:rPr>
              <a:t> </a:t>
            </a:r>
            <a:r>
              <a:rPr lang="pt-BR" sz="2400" b="1" i="1" dirty="0" smtClean="0">
                <a:solidFill>
                  <a:srgbClr val="FFC000"/>
                </a:solidFill>
              </a:rPr>
              <a:t>secularidade</a:t>
            </a:r>
            <a:r>
              <a:rPr lang="pt-BR" sz="2400" b="1" dirty="0" smtClean="0">
                <a:solidFill>
                  <a:srgbClr val="FFC000"/>
                </a:solidFill>
              </a:rPr>
              <a:t> do </a:t>
            </a:r>
            <a:r>
              <a:rPr lang="pt-BR" sz="2400" b="1" i="1" dirty="0">
                <a:solidFill>
                  <a:srgbClr val="FFC000"/>
                </a:solidFill>
              </a:rPr>
              <a:t>secularismo</a:t>
            </a:r>
            <a:r>
              <a:rPr lang="pt-BR" sz="2400" b="1" dirty="0">
                <a:solidFill>
                  <a:srgbClr val="FFC000"/>
                </a:solidFill>
              </a:rPr>
              <a:t> </a:t>
            </a:r>
            <a:endParaRPr lang="pt-BR" sz="2400" b="1" dirty="0" smtClean="0">
              <a:solidFill>
                <a:srgbClr val="FFC000"/>
              </a:solidFill>
            </a:endParaRPr>
          </a:p>
          <a:p>
            <a:pPr lvl="0">
              <a:spcAft>
                <a:spcPts val="1200"/>
              </a:spcAft>
            </a:pPr>
            <a:r>
              <a:rPr lang="pt-BR" sz="2400" dirty="0" smtClean="0"/>
              <a:t>	</a:t>
            </a:r>
            <a:r>
              <a:rPr lang="pt-BR" sz="2400" b="1" dirty="0" smtClean="0">
                <a:solidFill>
                  <a:srgbClr val="92D050"/>
                </a:solidFill>
              </a:rPr>
              <a:t>Os </a:t>
            </a:r>
            <a:r>
              <a:rPr lang="pt-BR" sz="2400" b="1" i="1" dirty="0">
                <a:solidFill>
                  <a:srgbClr val="92D050"/>
                </a:solidFill>
              </a:rPr>
              <a:t>benefícios da tecnologia</a:t>
            </a:r>
            <a:r>
              <a:rPr lang="pt-BR" sz="2400" b="1" dirty="0">
                <a:solidFill>
                  <a:srgbClr val="92D050"/>
                </a:solidFill>
              </a:rPr>
              <a:t> </a:t>
            </a:r>
            <a:r>
              <a:rPr lang="pt-BR" sz="2400" b="1" dirty="0" smtClean="0">
                <a:solidFill>
                  <a:srgbClr val="92D050"/>
                </a:solidFill>
              </a:rPr>
              <a:t>da </a:t>
            </a:r>
            <a:r>
              <a:rPr lang="pt-BR" sz="2400" b="1" i="1" dirty="0" smtClean="0">
                <a:solidFill>
                  <a:srgbClr val="92D050"/>
                </a:solidFill>
              </a:rPr>
              <a:t>dependência</a:t>
            </a:r>
          </a:p>
          <a:p>
            <a:pPr lvl="0">
              <a:spcAft>
                <a:spcPts val="1200"/>
              </a:spcAft>
            </a:pPr>
            <a:r>
              <a:rPr lang="pt-BR" sz="2400" dirty="0" smtClean="0"/>
              <a:t>	</a:t>
            </a:r>
            <a:r>
              <a:rPr lang="pt-BR" sz="2400" b="1" dirty="0" smtClean="0">
                <a:solidFill>
                  <a:srgbClr val="00B0F0"/>
                </a:solidFill>
              </a:rPr>
              <a:t>O </a:t>
            </a:r>
            <a:r>
              <a:rPr lang="pt-BR" sz="2400" b="1" i="1" dirty="0">
                <a:solidFill>
                  <a:srgbClr val="00B0F0"/>
                </a:solidFill>
              </a:rPr>
              <a:t>uso das redes sociais</a:t>
            </a:r>
            <a:r>
              <a:rPr lang="pt-BR" sz="2400" b="1" dirty="0">
                <a:solidFill>
                  <a:srgbClr val="00B0F0"/>
                </a:solidFill>
              </a:rPr>
              <a:t> </a:t>
            </a:r>
            <a:r>
              <a:rPr lang="pt-BR" sz="2400" b="1" dirty="0" smtClean="0">
                <a:solidFill>
                  <a:srgbClr val="00B0F0"/>
                </a:solidFill>
              </a:rPr>
              <a:t>da </a:t>
            </a:r>
            <a:r>
              <a:rPr lang="pt-BR" sz="2400" b="1" i="1" dirty="0">
                <a:solidFill>
                  <a:srgbClr val="00B0F0"/>
                </a:solidFill>
              </a:rPr>
              <a:t>comunicação virtual isolada</a:t>
            </a:r>
            <a:r>
              <a:rPr lang="pt-BR" sz="2400" b="1" dirty="0">
                <a:solidFill>
                  <a:srgbClr val="00B0F0"/>
                </a:solidFill>
              </a:rPr>
              <a:t> </a:t>
            </a:r>
            <a:endParaRPr lang="pt-BR" sz="2400" b="1" dirty="0" smtClean="0">
              <a:solidFill>
                <a:srgbClr val="00B0F0"/>
              </a:solidFill>
            </a:endParaRPr>
          </a:p>
          <a:p>
            <a:pPr lvl="0">
              <a:spcAft>
                <a:spcPts val="1200"/>
              </a:spcAft>
            </a:pPr>
            <a:r>
              <a:rPr lang="pt-BR" sz="2400" b="1" dirty="0" smtClean="0">
                <a:solidFill>
                  <a:srgbClr val="002060"/>
                </a:solidFill>
              </a:rPr>
              <a:t>	O </a:t>
            </a:r>
            <a:r>
              <a:rPr lang="pt-BR" sz="2400" b="1" i="1" dirty="0">
                <a:solidFill>
                  <a:srgbClr val="002060"/>
                </a:solidFill>
              </a:rPr>
              <a:t>uso do dinheiro </a:t>
            </a:r>
            <a:r>
              <a:rPr lang="pt-BR" sz="2400" b="1" i="1" dirty="0" smtClean="0">
                <a:solidFill>
                  <a:srgbClr val="002060"/>
                </a:solidFill>
              </a:rPr>
              <a:t>para a vida </a:t>
            </a:r>
            <a:r>
              <a:rPr lang="pt-BR" sz="2400" b="1" dirty="0" smtClean="0">
                <a:solidFill>
                  <a:srgbClr val="002060"/>
                </a:solidFill>
              </a:rPr>
              <a:t> da </a:t>
            </a:r>
            <a:r>
              <a:rPr lang="pt-BR" sz="2400" b="1" i="1" dirty="0">
                <a:solidFill>
                  <a:srgbClr val="002060"/>
                </a:solidFill>
              </a:rPr>
              <a:t>idolatria do dinheiro</a:t>
            </a:r>
            <a:r>
              <a:rPr lang="pt-BR" sz="2400" b="1" dirty="0">
                <a:solidFill>
                  <a:srgbClr val="002060"/>
                </a:solidFill>
              </a:rPr>
              <a:t> </a:t>
            </a:r>
            <a:endParaRPr lang="pt-BR" sz="2400" b="1" dirty="0" smtClean="0">
              <a:solidFill>
                <a:srgbClr val="002060"/>
              </a:solidFill>
            </a:endParaRPr>
          </a:p>
          <a:p>
            <a:pPr lvl="0">
              <a:spcAft>
                <a:spcPts val="1200"/>
              </a:spcAft>
            </a:pPr>
            <a:r>
              <a:rPr lang="pt-BR" sz="2400" dirty="0" smtClean="0"/>
              <a:t>	</a:t>
            </a:r>
            <a:r>
              <a:rPr lang="pt-BR" sz="2400" b="1" dirty="0">
                <a:solidFill>
                  <a:srgbClr val="C00000"/>
                </a:solidFill>
              </a:rPr>
              <a:t>A</a:t>
            </a:r>
            <a:r>
              <a:rPr lang="pt-BR" sz="2400" b="1" dirty="0" smtClean="0">
                <a:solidFill>
                  <a:srgbClr val="C00000"/>
                </a:solidFill>
              </a:rPr>
              <a:t> </a:t>
            </a:r>
            <a:r>
              <a:rPr lang="pt-BR" sz="2400" b="1" i="1" dirty="0">
                <a:solidFill>
                  <a:srgbClr val="C00000"/>
                </a:solidFill>
              </a:rPr>
              <a:t>autonomia, a liberdade  e a responsabilidade pessoal</a:t>
            </a:r>
            <a:r>
              <a:rPr lang="pt-BR" sz="2400" b="1" dirty="0">
                <a:solidFill>
                  <a:srgbClr val="C00000"/>
                </a:solidFill>
              </a:rPr>
              <a:t>, do </a:t>
            </a:r>
            <a:r>
              <a:rPr lang="pt-BR" sz="2400" b="1" dirty="0" smtClean="0">
                <a:solidFill>
                  <a:srgbClr val="C00000"/>
                </a:solidFill>
              </a:rPr>
              <a:t>	</a:t>
            </a:r>
            <a:r>
              <a:rPr lang="pt-BR" sz="2400" b="1" i="1" dirty="0" smtClean="0">
                <a:solidFill>
                  <a:srgbClr val="C00000"/>
                </a:solidFill>
              </a:rPr>
              <a:t>isolamento individualista</a:t>
            </a:r>
          </a:p>
          <a:p>
            <a:pPr lvl="0">
              <a:spcAft>
                <a:spcPts val="1200"/>
              </a:spcAft>
            </a:pPr>
            <a:r>
              <a:rPr lang="pt-BR" sz="2400" dirty="0" smtClean="0"/>
              <a:t>	</a:t>
            </a:r>
            <a:r>
              <a:rPr lang="pt-BR" sz="2400" b="1" dirty="0">
                <a:solidFill>
                  <a:srgbClr val="FFC000"/>
                </a:solidFill>
              </a:rPr>
              <a:t>O</a:t>
            </a:r>
            <a:r>
              <a:rPr lang="pt-BR" sz="2400" b="1" dirty="0" smtClean="0">
                <a:solidFill>
                  <a:srgbClr val="FFC000"/>
                </a:solidFill>
              </a:rPr>
              <a:t>s </a:t>
            </a:r>
            <a:r>
              <a:rPr lang="pt-BR" sz="2400" b="1" i="1" dirty="0">
                <a:solidFill>
                  <a:srgbClr val="FFC000"/>
                </a:solidFill>
              </a:rPr>
              <a:t>valores e as instituições tradicionais</a:t>
            </a:r>
            <a:r>
              <a:rPr lang="pt-BR" sz="2400" b="1" dirty="0">
                <a:solidFill>
                  <a:srgbClr val="FFC000"/>
                </a:solidFill>
              </a:rPr>
              <a:t>, do </a:t>
            </a:r>
            <a:r>
              <a:rPr lang="pt-BR" sz="2400" b="1" i="1" dirty="0">
                <a:solidFill>
                  <a:srgbClr val="FFC000"/>
                </a:solidFill>
              </a:rPr>
              <a:t>tradicionalismo</a:t>
            </a:r>
            <a:r>
              <a:rPr lang="pt-BR" sz="2400" b="1" dirty="0">
                <a:solidFill>
                  <a:srgbClr val="FFC000"/>
                </a:solidFill>
              </a:rPr>
              <a:t> </a:t>
            </a:r>
            <a:endParaRPr lang="pt-BR" sz="2400" b="1" dirty="0" smtClean="0">
              <a:solidFill>
                <a:srgbClr val="FFC000"/>
              </a:solidFill>
            </a:endParaRPr>
          </a:p>
          <a:p>
            <a:pPr lvl="0">
              <a:spcAft>
                <a:spcPts val="1200"/>
              </a:spcAft>
            </a:pPr>
            <a:r>
              <a:rPr lang="pt-BR" sz="2400" dirty="0" smtClean="0"/>
              <a:t>	</a:t>
            </a:r>
            <a:r>
              <a:rPr lang="pt-BR" sz="2400" b="1" dirty="0">
                <a:solidFill>
                  <a:srgbClr val="92D050"/>
                </a:solidFill>
              </a:rPr>
              <a:t>A</a:t>
            </a:r>
            <a:r>
              <a:rPr lang="pt-BR" sz="2400" b="1" dirty="0" smtClean="0">
                <a:solidFill>
                  <a:srgbClr val="92D050"/>
                </a:solidFill>
              </a:rPr>
              <a:t> </a:t>
            </a:r>
            <a:r>
              <a:rPr lang="pt-BR" sz="2400" b="1" i="1" dirty="0">
                <a:solidFill>
                  <a:srgbClr val="92D050"/>
                </a:solidFill>
              </a:rPr>
              <a:t>vivência comunitária</a:t>
            </a:r>
            <a:r>
              <a:rPr lang="pt-BR" sz="2400" b="1" dirty="0" smtClean="0">
                <a:solidFill>
                  <a:srgbClr val="92D050"/>
                </a:solidFill>
              </a:rPr>
              <a:t>, </a:t>
            </a:r>
            <a:r>
              <a:rPr lang="pt-BR" sz="2400" b="1" dirty="0">
                <a:solidFill>
                  <a:srgbClr val="92D050"/>
                </a:solidFill>
              </a:rPr>
              <a:t>do </a:t>
            </a:r>
            <a:r>
              <a:rPr lang="pt-BR" sz="2400" b="1" i="1" dirty="0" err="1">
                <a:solidFill>
                  <a:srgbClr val="92D050"/>
                </a:solidFill>
              </a:rPr>
              <a:t>comunitarismo</a:t>
            </a:r>
            <a:r>
              <a:rPr lang="pt-BR" sz="2400" b="1" i="1" dirty="0">
                <a:solidFill>
                  <a:srgbClr val="92D050"/>
                </a:solidFill>
              </a:rPr>
              <a:t> </a:t>
            </a:r>
            <a:r>
              <a:rPr lang="pt-BR" sz="2400" b="1" i="1" dirty="0" smtClean="0">
                <a:solidFill>
                  <a:srgbClr val="92D050"/>
                </a:solidFill>
              </a:rPr>
              <a:t>sectário</a:t>
            </a:r>
            <a:endParaRPr lang="pt-BR" sz="2400" b="1" dirty="0">
              <a:solidFill>
                <a:srgbClr val="92D050"/>
              </a:solidFill>
            </a:endParaRPr>
          </a:p>
          <a:p>
            <a:endParaRPr lang="pt-BR" sz="2000" dirty="0"/>
          </a:p>
        </p:txBody>
      </p:sp>
      <p:sp>
        <p:nvSpPr>
          <p:cNvPr id="4" name="Seta para a direita 3"/>
          <p:cNvSpPr/>
          <p:nvPr/>
        </p:nvSpPr>
        <p:spPr>
          <a:xfrm>
            <a:off x="683568" y="2348880"/>
            <a:ext cx="17951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 para a direita 4"/>
          <p:cNvSpPr/>
          <p:nvPr/>
        </p:nvSpPr>
        <p:spPr>
          <a:xfrm>
            <a:off x="683568" y="2924944"/>
            <a:ext cx="17951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 para a direita 5"/>
          <p:cNvSpPr/>
          <p:nvPr/>
        </p:nvSpPr>
        <p:spPr>
          <a:xfrm>
            <a:off x="683568" y="3429000"/>
            <a:ext cx="17951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para a direita 6"/>
          <p:cNvSpPr/>
          <p:nvPr/>
        </p:nvSpPr>
        <p:spPr>
          <a:xfrm>
            <a:off x="755576" y="3933056"/>
            <a:ext cx="17951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eta para a direita 7"/>
          <p:cNvSpPr/>
          <p:nvPr/>
        </p:nvSpPr>
        <p:spPr>
          <a:xfrm>
            <a:off x="827584" y="4437112"/>
            <a:ext cx="17951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eta para a direita 8"/>
          <p:cNvSpPr/>
          <p:nvPr/>
        </p:nvSpPr>
        <p:spPr>
          <a:xfrm>
            <a:off x="827584" y="5013176"/>
            <a:ext cx="17951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Seta para a direita 9"/>
          <p:cNvSpPr/>
          <p:nvPr/>
        </p:nvSpPr>
        <p:spPr>
          <a:xfrm>
            <a:off x="827584" y="6309320"/>
            <a:ext cx="17951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 para a direita 10"/>
          <p:cNvSpPr/>
          <p:nvPr/>
        </p:nvSpPr>
        <p:spPr>
          <a:xfrm>
            <a:off x="827584" y="5805264"/>
            <a:ext cx="17951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79512" y="764704"/>
            <a:ext cx="864096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pt-BR" dirty="0" smtClean="0"/>
          </a:p>
          <a:p>
            <a:pPr lvl="0"/>
            <a:r>
              <a:rPr lang="pt-BR" b="1" i="1" dirty="0" smtClean="0">
                <a:solidFill>
                  <a:srgbClr val="C00000"/>
                </a:solidFill>
              </a:rPr>
              <a:t>Ideologização </a:t>
            </a:r>
            <a:r>
              <a:rPr lang="pt-BR" b="1" i="1" dirty="0">
                <a:solidFill>
                  <a:srgbClr val="C00000"/>
                </a:solidFill>
              </a:rPr>
              <a:t>da mensagem </a:t>
            </a:r>
            <a:r>
              <a:rPr lang="pt-BR" b="1" i="1" dirty="0" smtClean="0">
                <a:solidFill>
                  <a:srgbClr val="C00000"/>
                </a:solidFill>
              </a:rPr>
              <a:t>evangélica</a:t>
            </a:r>
            <a:r>
              <a:rPr lang="pt-BR" b="1" dirty="0" smtClean="0">
                <a:solidFill>
                  <a:srgbClr val="C00000"/>
                </a:solidFill>
              </a:rPr>
              <a:t> </a:t>
            </a:r>
            <a:r>
              <a:rPr lang="pt-BR" dirty="0" smtClean="0">
                <a:sym typeface="Wingdings" pitchFamily="2" charset="2"/>
              </a:rPr>
              <a:t></a:t>
            </a:r>
            <a:r>
              <a:rPr lang="pt-BR" dirty="0" smtClean="0"/>
              <a:t>A </a:t>
            </a:r>
            <a:r>
              <a:rPr lang="pt-BR" dirty="0"/>
              <a:t>fé se torna meio e instrumento de exclusão, </a:t>
            </a:r>
            <a:endParaRPr lang="pt-BR" dirty="0" smtClean="0"/>
          </a:p>
          <a:p>
            <a:pPr lvl="0"/>
            <a:endParaRPr lang="pt-BR" dirty="0"/>
          </a:p>
          <a:p>
            <a:pPr lvl="0"/>
            <a:r>
              <a:rPr lang="pt-BR" b="1" i="1" dirty="0">
                <a:solidFill>
                  <a:srgbClr val="FFC000"/>
                </a:solidFill>
              </a:rPr>
              <a:t>Reducionismo </a:t>
            </a:r>
            <a:r>
              <a:rPr lang="pt-BR" b="1" i="1" dirty="0" smtClean="0">
                <a:solidFill>
                  <a:srgbClr val="FFC000"/>
                </a:solidFill>
              </a:rPr>
              <a:t>socializante</a:t>
            </a:r>
            <a:r>
              <a:rPr lang="pt-BR" b="1" dirty="0" smtClean="0">
                <a:solidFill>
                  <a:srgbClr val="FFC000"/>
                </a:solidFill>
              </a:rPr>
              <a:t> </a:t>
            </a:r>
            <a:r>
              <a:rPr lang="pt-BR" dirty="0" smtClean="0">
                <a:sym typeface="Wingdings" pitchFamily="2" charset="2"/>
              </a:rPr>
              <a:t></a:t>
            </a:r>
            <a:r>
              <a:rPr lang="pt-BR" dirty="0" smtClean="0"/>
              <a:t>reduzir </a:t>
            </a:r>
            <a:r>
              <a:rPr lang="pt-BR" dirty="0"/>
              <a:t>a Palavra de Deus a partir da ótica puramente social, </a:t>
            </a:r>
            <a:endParaRPr lang="pt-BR" dirty="0" smtClean="0"/>
          </a:p>
          <a:p>
            <a:pPr lvl="0"/>
            <a:endParaRPr lang="pt-BR" dirty="0"/>
          </a:p>
          <a:p>
            <a:pPr lvl="0"/>
            <a:r>
              <a:rPr lang="pt-BR" b="1" i="1" dirty="0">
                <a:solidFill>
                  <a:srgbClr val="92D050"/>
                </a:solidFill>
              </a:rPr>
              <a:t>Ideologização </a:t>
            </a:r>
            <a:r>
              <a:rPr lang="pt-BR" b="1" i="1" dirty="0" smtClean="0">
                <a:solidFill>
                  <a:srgbClr val="92D050"/>
                </a:solidFill>
              </a:rPr>
              <a:t>psicológica</a:t>
            </a:r>
            <a:r>
              <a:rPr lang="pt-BR" b="1" dirty="0" smtClean="0">
                <a:solidFill>
                  <a:srgbClr val="92D050"/>
                </a:solidFill>
              </a:rPr>
              <a:t> </a:t>
            </a:r>
            <a:r>
              <a:rPr lang="pt-BR" dirty="0" smtClean="0">
                <a:sym typeface="Wingdings" pitchFamily="2" charset="2"/>
              </a:rPr>
              <a:t> </a:t>
            </a:r>
            <a:r>
              <a:rPr lang="pt-BR" dirty="0" smtClean="0"/>
              <a:t>O </a:t>
            </a:r>
            <a:r>
              <a:rPr lang="pt-BR" dirty="0"/>
              <a:t>psicologismo afasta da missão.</a:t>
            </a:r>
          </a:p>
          <a:p>
            <a:pPr lvl="0"/>
            <a:endParaRPr lang="pt-BR" i="1" dirty="0" smtClean="0"/>
          </a:p>
          <a:p>
            <a:pPr lvl="0"/>
            <a:r>
              <a:rPr lang="pt-BR" b="1" i="1" dirty="0" smtClean="0">
                <a:solidFill>
                  <a:srgbClr val="00B0F0"/>
                </a:solidFill>
              </a:rPr>
              <a:t>Funcionalismo</a:t>
            </a:r>
            <a:r>
              <a:rPr lang="pt-BR" dirty="0" smtClean="0"/>
              <a:t> </a:t>
            </a:r>
            <a:r>
              <a:rPr lang="pt-BR" dirty="0" smtClean="0">
                <a:sym typeface="Wingdings" pitchFamily="2" charset="2"/>
              </a:rPr>
              <a:t></a:t>
            </a:r>
            <a:r>
              <a:rPr lang="pt-BR" dirty="0" smtClean="0"/>
              <a:t>A </a:t>
            </a:r>
            <a:r>
              <a:rPr lang="pt-BR" dirty="0"/>
              <a:t>evangelização se </a:t>
            </a:r>
            <a:r>
              <a:rPr lang="pt-BR" dirty="0" smtClean="0"/>
              <a:t>transforma </a:t>
            </a:r>
            <a:r>
              <a:rPr lang="pt-BR" dirty="0"/>
              <a:t>em função burocrática, </a:t>
            </a:r>
            <a:endParaRPr lang="pt-BR" dirty="0" smtClean="0"/>
          </a:p>
          <a:p>
            <a:pPr lvl="0"/>
            <a:endParaRPr lang="pt-BR" dirty="0"/>
          </a:p>
          <a:p>
            <a:pPr lvl="0"/>
            <a:r>
              <a:rPr lang="pt-BR" b="1" i="1" dirty="0" smtClean="0">
                <a:solidFill>
                  <a:srgbClr val="002060"/>
                </a:solidFill>
              </a:rPr>
              <a:t>Clericalismo </a:t>
            </a:r>
            <a:r>
              <a:rPr lang="pt-BR" i="1" dirty="0" smtClean="0">
                <a:sym typeface="Wingdings" pitchFamily="2" charset="2"/>
              </a:rPr>
              <a:t> </a:t>
            </a:r>
            <a:r>
              <a:rPr lang="pt-BR" dirty="0" smtClean="0"/>
              <a:t>O </a:t>
            </a:r>
            <a:r>
              <a:rPr lang="pt-BR" dirty="0"/>
              <a:t>padre centraliza tudo em sua pessoa e poder pessoal e </a:t>
            </a:r>
            <a:r>
              <a:rPr lang="pt-BR" dirty="0" err="1"/>
              <a:t>clericaliza</a:t>
            </a:r>
            <a:r>
              <a:rPr lang="pt-BR" dirty="0"/>
              <a:t> os leigos. </a:t>
            </a:r>
            <a:r>
              <a:rPr lang="pt-BR" dirty="0" smtClean="0"/>
              <a:t>Mas há </a:t>
            </a:r>
            <a:r>
              <a:rPr lang="pt-BR" dirty="0"/>
              <a:t>leigos que procuram a </a:t>
            </a:r>
            <a:r>
              <a:rPr lang="pt-BR" dirty="0" smtClean="0"/>
              <a:t>clericalização</a:t>
            </a:r>
          </a:p>
          <a:p>
            <a:pPr lvl="0"/>
            <a:endParaRPr lang="pt-BR" dirty="0"/>
          </a:p>
          <a:p>
            <a:pPr lvl="0"/>
            <a:r>
              <a:rPr lang="pt-BR" b="1" i="1" dirty="0" smtClean="0">
                <a:solidFill>
                  <a:srgbClr val="C00000"/>
                </a:solidFill>
              </a:rPr>
              <a:t>Individualismo</a:t>
            </a:r>
            <a:r>
              <a:rPr lang="pt-BR" b="1" dirty="0" smtClean="0">
                <a:solidFill>
                  <a:srgbClr val="C00000"/>
                </a:solidFill>
              </a:rPr>
              <a:t> </a:t>
            </a:r>
            <a:r>
              <a:rPr lang="pt-BR" dirty="0" smtClean="0">
                <a:sym typeface="Wingdings" pitchFamily="2" charset="2"/>
              </a:rPr>
              <a:t> </a:t>
            </a:r>
            <a:r>
              <a:rPr lang="pt-BR" dirty="0" smtClean="0"/>
              <a:t>se </a:t>
            </a:r>
            <a:r>
              <a:rPr lang="pt-BR" dirty="0"/>
              <a:t>organizam a partir de experiências espirituais intimistas e </a:t>
            </a:r>
            <a:r>
              <a:rPr lang="pt-BR" dirty="0" smtClean="0"/>
              <a:t>individualizantes</a:t>
            </a:r>
          </a:p>
          <a:p>
            <a:pPr lvl="0"/>
            <a:endParaRPr lang="pt-BR" dirty="0"/>
          </a:p>
          <a:p>
            <a:pPr lvl="0"/>
            <a:r>
              <a:rPr lang="pt-BR" b="1" i="1" dirty="0">
                <a:solidFill>
                  <a:srgbClr val="FF0000"/>
                </a:solidFill>
              </a:rPr>
              <a:t>Comunitarismo </a:t>
            </a:r>
            <a:r>
              <a:rPr lang="pt-BR" b="1" i="1" dirty="0" smtClean="0">
                <a:solidFill>
                  <a:srgbClr val="FF0000"/>
                </a:solidFill>
              </a:rPr>
              <a:t>sectário</a:t>
            </a:r>
            <a:endParaRPr lang="pt-BR" b="1" dirty="0" smtClean="0">
              <a:solidFill>
                <a:srgbClr val="FF0000"/>
              </a:solidFill>
            </a:endParaRPr>
          </a:p>
          <a:p>
            <a:pPr lvl="0"/>
            <a:endParaRPr lang="pt-BR" dirty="0"/>
          </a:p>
          <a:p>
            <a:pPr lvl="0"/>
            <a:r>
              <a:rPr lang="pt-BR" b="1" i="1" dirty="0" smtClean="0">
                <a:solidFill>
                  <a:srgbClr val="7030A0"/>
                </a:solidFill>
              </a:rPr>
              <a:t>Secularismo</a:t>
            </a:r>
            <a:r>
              <a:rPr lang="pt-BR" dirty="0" smtClean="0"/>
              <a:t> </a:t>
            </a:r>
            <a:r>
              <a:rPr lang="pt-BR" dirty="0" smtClean="0">
                <a:sym typeface="Wingdings" pitchFamily="2" charset="2"/>
              </a:rPr>
              <a:t> </a:t>
            </a:r>
            <a:r>
              <a:rPr lang="pt-BR" dirty="0" smtClean="0"/>
              <a:t> desemboca </a:t>
            </a:r>
            <a:r>
              <a:rPr lang="pt-BR" dirty="0"/>
              <a:t>no </a:t>
            </a:r>
            <a:r>
              <a:rPr lang="pt-BR" dirty="0" smtClean="0"/>
              <a:t>laicismo</a:t>
            </a:r>
          </a:p>
          <a:p>
            <a:pPr lvl="0"/>
            <a:endParaRPr lang="pt-BR" dirty="0"/>
          </a:p>
          <a:p>
            <a:pPr lvl="0"/>
            <a:r>
              <a:rPr lang="pt-BR" dirty="0"/>
              <a:t>O Papa Francisco </a:t>
            </a:r>
            <a:r>
              <a:rPr lang="pt-BR" dirty="0" smtClean="0">
                <a:sym typeface="Wingdings" pitchFamily="2" charset="2"/>
              </a:rPr>
              <a:t> </a:t>
            </a:r>
            <a:r>
              <a:rPr lang="pt-BR" dirty="0" smtClean="0"/>
              <a:t>a </a:t>
            </a:r>
            <a:r>
              <a:rPr lang="pt-BR" dirty="0" err="1"/>
              <a:t>acédia</a:t>
            </a:r>
            <a:r>
              <a:rPr lang="pt-BR" dirty="0"/>
              <a:t> egoísta, o </a:t>
            </a:r>
            <a:r>
              <a:rPr lang="pt-BR" dirty="0" smtClean="0"/>
              <a:t>pessimismo, </a:t>
            </a:r>
            <a:r>
              <a:rPr lang="pt-BR" dirty="0"/>
              <a:t>a acomodação, o isolamento, as guerras entre nós, a </a:t>
            </a:r>
            <a:r>
              <a:rPr lang="pt-BR" dirty="0" smtClean="0"/>
              <a:t>não </a:t>
            </a:r>
            <a:r>
              <a:rPr lang="pt-BR" dirty="0"/>
              <a:t>valorização dos leigos, da mulher, dos jovens, dos idosos e das vocações (EG, </a:t>
            </a:r>
            <a:r>
              <a:rPr lang="pt-BR" dirty="0" err="1"/>
              <a:t>nn</a:t>
            </a:r>
            <a:r>
              <a:rPr lang="pt-BR" dirty="0"/>
              <a:t>. 76-101). </a:t>
            </a:r>
          </a:p>
          <a:p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107504" y="144016"/>
            <a:ext cx="8280920" cy="692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t-BR" sz="4400" b="1" dirty="0" smtClean="0"/>
              <a:t>As tentações na missão</a:t>
            </a:r>
            <a:endParaRPr lang="pt-BR" sz="4400" b="1" dirty="0"/>
          </a:p>
        </p:txBody>
      </p:sp>
      <p:sp>
        <p:nvSpPr>
          <p:cNvPr id="4" name="Seta para a direita 3"/>
          <p:cNvSpPr/>
          <p:nvPr/>
        </p:nvSpPr>
        <p:spPr>
          <a:xfrm>
            <a:off x="0" y="1124744"/>
            <a:ext cx="17951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 para a direita 4"/>
          <p:cNvSpPr/>
          <p:nvPr/>
        </p:nvSpPr>
        <p:spPr>
          <a:xfrm>
            <a:off x="0" y="1628800"/>
            <a:ext cx="17951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 para a direita 5"/>
          <p:cNvSpPr/>
          <p:nvPr/>
        </p:nvSpPr>
        <p:spPr>
          <a:xfrm>
            <a:off x="0" y="2204864"/>
            <a:ext cx="17951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para a direita 6"/>
          <p:cNvSpPr/>
          <p:nvPr/>
        </p:nvSpPr>
        <p:spPr>
          <a:xfrm>
            <a:off x="0" y="3284984"/>
            <a:ext cx="17951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eta para a direita 7"/>
          <p:cNvSpPr/>
          <p:nvPr/>
        </p:nvSpPr>
        <p:spPr>
          <a:xfrm>
            <a:off x="0" y="2780928"/>
            <a:ext cx="17951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eta para a direita 8"/>
          <p:cNvSpPr/>
          <p:nvPr/>
        </p:nvSpPr>
        <p:spPr>
          <a:xfrm>
            <a:off x="0" y="4149080"/>
            <a:ext cx="17951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Seta para a direita 9"/>
          <p:cNvSpPr/>
          <p:nvPr/>
        </p:nvSpPr>
        <p:spPr>
          <a:xfrm>
            <a:off x="0" y="4941168"/>
            <a:ext cx="17951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 para a direita 10"/>
          <p:cNvSpPr/>
          <p:nvPr/>
        </p:nvSpPr>
        <p:spPr>
          <a:xfrm>
            <a:off x="0" y="5517232"/>
            <a:ext cx="17951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Seta para a direita 11"/>
          <p:cNvSpPr/>
          <p:nvPr/>
        </p:nvSpPr>
        <p:spPr>
          <a:xfrm>
            <a:off x="0" y="6093296"/>
            <a:ext cx="17951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7504" y="144016"/>
            <a:ext cx="9036496" cy="692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t-BR" sz="4000" b="1" dirty="0"/>
              <a:t>M</a:t>
            </a:r>
            <a:r>
              <a:rPr lang="pt-BR" sz="4000" b="1" dirty="0" smtClean="0"/>
              <a:t>udanças</a:t>
            </a:r>
            <a:r>
              <a:rPr lang="pt-BR" sz="4400" b="1" dirty="0" smtClean="0"/>
              <a:t> de mentalidade e estruturas</a:t>
            </a:r>
            <a:endParaRPr lang="pt-BR" sz="4400" b="1" dirty="0"/>
          </a:p>
        </p:txBody>
      </p:sp>
      <p:sp>
        <p:nvSpPr>
          <p:cNvPr id="3" name="Retângulo de cantos arredondados 2"/>
          <p:cNvSpPr/>
          <p:nvPr/>
        </p:nvSpPr>
        <p:spPr>
          <a:xfrm>
            <a:off x="1907704" y="980728"/>
            <a:ext cx="432048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A Igreja é chamada a ser</a:t>
            </a:r>
            <a:endParaRPr lang="pt-BR" sz="24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179512" y="1484784"/>
            <a:ext cx="856895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2000" dirty="0"/>
              <a:t>Comunidade de discípulos</a:t>
            </a:r>
            <a:r>
              <a:rPr lang="pt-BR" sz="2000" i="1" dirty="0"/>
              <a:t> </a:t>
            </a:r>
            <a:r>
              <a:rPr lang="pt-BR" sz="2000" dirty="0"/>
              <a:t>de Jesus </a:t>
            </a:r>
            <a:r>
              <a:rPr lang="pt-BR" sz="2000" dirty="0" smtClean="0"/>
              <a:t>Cristo</a:t>
            </a:r>
          </a:p>
          <a:p>
            <a:pPr lvl="0"/>
            <a:endParaRPr lang="pt-BR" sz="2000" dirty="0"/>
          </a:p>
          <a:p>
            <a:pPr lvl="0"/>
            <a:r>
              <a:rPr lang="pt-BR" sz="2000" b="1" dirty="0">
                <a:solidFill>
                  <a:srgbClr val="C00000"/>
                </a:solidFill>
              </a:rPr>
              <a:t>Escola de vivência cristã onde o projeto do Reino encontra os meios de sua realização e </a:t>
            </a:r>
            <a:r>
              <a:rPr lang="pt-BR" sz="2000" b="1" dirty="0" smtClean="0">
                <a:solidFill>
                  <a:srgbClr val="C00000"/>
                </a:solidFill>
              </a:rPr>
              <a:t>um </a:t>
            </a:r>
            <a:r>
              <a:rPr lang="pt-BR" sz="2000" b="1" dirty="0">
                <a:solidFill>
                  <a:srgbClr val="C00000"/>
                </a:solidFill>
              </a:rPr>
              <a:t>sinal de contradição para tudo aquilo que não condiz com o plano de Deus; </a:t>
            </a:r>
            <a:endParaRPr lang="pt-BR" sz="2000" b="1" dirty="0" smtClean="0">
              <a:solidFill>
                <a:srgbClr val="C00000"/>
              </a:solidFill>
            </a:endParaRPr>
          </a:p>
          <a:p>
            <a:pPr lvl="0"/>
            <a:endParaRPr lang="pt-BR" sz="2000" dirty="0"/>
          </a:p>
          <a:p>
            <a:pPr lvl="0"/>
            <a:r>
              <a:rPr lang="pt-BR" sz="2000" dirty="0"/>
              <a:t>Organização comunitária </a:t>
            </a:r>
            <a:endParaRPr lang="pt-BR" sz="2000" dirty="0" smtClean="0"/>
          </a:p>
          <a:p>
            <a:pPr lvl="0"/>
            <a:endParaRPr lang="pt-BR" sz="2000" dirty="0"/>
          </a:p>
          <a:p>
            <a:pPr lvl="0"/>
            <a:r>
              <a:rPr lang="pt-BR" sz="2000" b="1" dirty="0">
                <a:solidFill>
                  <a:srgbClr val="00B050"/>
                </a:solidFill>
              </a:rPr>
              <a:t>Comunidade inserida no mundo </a:t>
            </a:r>
            <a:endParaRPr lang="pt-BR" sz="2000" b="1" dirty="0" smtClean="0">
              <a:solidFill>
                <a:srgbClr val="00B050"/>
              </a:solidFill>
            </a:endParaRPr>
          </a:p>
          <a:p>
            <a:pPr lvl="0"/>
            <a:endParaRPr lang="pt-BR" sz="2000" dirty="0"/>
          </a:p>
          <a:p>
            <a:pPr lvl="0"/>
            <a:r>
              <a:rPr lang="pt-BR" sz="2000" dirty="0"/>
              <a:t>Povo de Deus que busca também os sinais do Reino no mundo </a:t>
            </a:r>
            <a:endParaRPr lang="pt-BR" sz="2000" dirty="0" smtClean="0"/>
          </a:p>
          <a:p>
            <a:pPr lvl="0"/>
            <a:endParaRPr lang="pt-BR" sz="2000" dirty="0"/>
          </a:p>
          <a:p>
            <a:pPr lvl="0"/>
            <a:r>
              <a:rPr lang="pt-BR" sz="2000" b="1" dirty="0">
                <a:solidFill>
                  <a:srgbClr val="002060"/>
                </a:solidFill>
              </a:rPr>
              <a:t>Comunidade que se abre permanentemente para as urgências do mundo </a:t>
            </a:r>
            <a:endParaRPr lang="pt-BR" sz="2000" b="1" dirty="0" smtClean="0">
              <a:solidFill>
                <a:srgbClr val="002060"/>
              </a:solidFill>
            </a:endParaRPr>
          </a:p>
          <a:p>
            <a:pPr lvl="0"/>
            <a:endParaRPr lang="pt-BR" sz="2000" dirty="0"/>
          </a:p>
          <a:p>
            <a:pPr lvl="0"/>
            <a:r>
              <a:rPr lang="pt-PT" sz="2000" dirty="0"/>
              <a:t>Comunidade que mostra a fraternidade de ajuda e serviço </a:t>
            </a:r>
            <a:r>
              <a:rPr lang="pt-PT" sz="2000" dirty="0" smtClean="0"/>
              <a:t>mútuo</a:t>
            </a:r>
          </a:p>
          <a:p>
            <a:pPr lvl="0"/>
            <a:endParaRPr lang="pt-BR" sz="2000" b="1" dirty="0"/>
          </a:p>
          <a:p>
            <a:pPr lvl="0"/>
            <a:r>
              <a:rPr lang="pt-BR" sz="2000" b="1" dirty="0"/>
              <a:t>Igreja “em saída”, de portas </a:t>
            </a:r>
            <a:r>
              <a:rPr lang="pt-BR" sz="2000" b="1" dirty="0" smtClean="0"/>
              <a:t>abertas</a:t>
            </a:r>
            <a:endParaRPr lang="pt-BR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de cantos arredondados 2"/>
          <p:cNvSpPr/>
          <p:nvPr/>
        </p:nvSpPr>
        <p:spPr>
          <a:xfrm>
            <a:off x="1835696" y="116632"/>
            <a:ext cx="4320480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Mas a mudança de mentalidade implica mudança de estruturas</a:t>
            </a:r>
            <a:endParaRPr lang="pt-BR" sz="24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0" y="980728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pt-BR" sz="2000" b="1" dirty="0" smtClean="0">
                <a:solidFill>
                  <a:srgbClr val="C00000"/>
                </a:solidFill>
              </a:rPr>
              <a:t>Aparecida </a:t>
            </a:r>
            <a:r>
              <a:rPr lang="pt-BR" sz="2000" b="1" dirty="0">
                <a:solidFill>
                  <a:srgbClr val="C00000"/>
                </a:solidFill>
              </a:rPr>
              <a:t>optou decididamente pela conversão pessoal e pastoral </a:t>
            </a:r>
            <a:r>
              <a:rPr lang="pt-BR" sz="2000" b="1" dirty="0" smtClean="0">
                <a:solidFill>
                  <a:srgbClr val="C00000"/>
                </a:solidFill>
              </a:rPr>
              <a:t>atinja </a:t>
            </a:r>
            <a:r>
              <a:rPr lang="pt-BR" sz="2000" b="1" dirty="0">
                <a:solidFill>
                  <a:srgbClr val="C00000"/>
                </a:solidFill>
              </a:rPr>
              <a:t>a todos, em espírito de comunhão e </a:t>
            </a:r>
            <a:r>
              <a:rPr lang="pt-BR" sz="2000" b="1" dirty="0" smtClean="0">
                <a:solidFill>
                  <a:srgbClr val="C00000"/>
                </a:solidFill>
              </a:rPr>
              <a:t>participação. </a:t>
            </a:r>
            <a:r>
              <a:rPr lang="pt-BR" sz="2000" b="1" dirty="0">
                <a:solidFill>
                  <a:srgbClr val="C00000"/>
                </a:solidFill>
              </a:rPr>
              <a:t>C</a:t>
            </a:r>
            <a:r>
              <a:rPr lang="pt-BR" sz="2000" b="1" dirty="0" smtClean="0">
                <a:solidFill>
                  <a:srgbClr val="C00000"/>
                </a:solidFill>
              </a:rPr>
              <a:t>onvida </a:t>
            </a:r>
            <a:r>
              <a:rPr lang="pt-BR" sz="2000" b="1" dirty="0">
                <a:solidFill>
                  <a:srgbClr val="C00000"/>
                </a:solidFill>
              </a:rPr>
              <a:t>a impregnar as estruturas e os planos pastorais em todos os níveis com firme atitude missionária e a “abandonar as ultrapassadas estruturas que já não favoreçam a transmissão da fé</a:t>
            </a:r>
            <a:r>
              <a:rPr lang="pt-BR" sz="1100" dirty="0">
                <a:solidFill>
                  <a:srgbClr val="C00000"/>
                </a:solidFill>
              </a:rPr>
              <a:t>” </a:t>
            </a:r>
            <a:r>
              <a:rPr lang="pt-BR" sz="1100" dirty="0" smtClean="0">
                <a:solidFill>
                  <a:srgbClr val="C00000"/>
                </a:solidFill>
              </a:rPr>
              <a:t>(</a:t>
            </a:r>
            <a:r>
              <a:rPr lang="pt-BR" sz="1100" dirty="0" err="1" smtClean="0">
                <a:solidFill>
                  <a:srgbClr val="C00000"/>
                </a:solidFill>
              </a:rPr>
              <a:t>DAp</a:t>
            </a:r>
            <a:r>
              <a:rPr lang="pt-BR" sz="1100" dirty="0" smtClean="0">
                <a:solidFill>
                  <a:srgbClr val="C00000"/>
                </a:solidFill>
              </a:rPr>
              <a:t>, n. 213, 365 e 366).</a:t>
            </a:r>
            <a:endParaRPr lang="pt-BR" sz="2000" dirty="0">
              <a:solidFill>
                <a:srgbClr val="C0000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51520" y="2636912"/>
            <a:ext cx="86409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rgbClr val="0070C0"/>
                </a:solidFill>
              </a:rPr>
              <a:t>“A corresponsabilidade exige uma mudança de mentalidade, relativa, em particular, ao papel dos </a:t>
            </a:r>
            <a:r>
              <a:rPr lang="pt-BR" sz="2000" b="1" i="1" dirty="0">
                <a:solidFill>
                  <a:srgbClr val="0070C0"/>
                </a:solidFill>
              </a:rPr>
              <a:t>leigos</a:t>
            </a:r>
            <a:r>
              <a:rPr lang="pt-BR" sz="2000" b="1" dirty="0">
                <a:solidFill>
                  <a:srgbClr val="0070C0"/>
                </a:solidFill>
              </a:rPr>
              <a:t> na Igreja, que devem ser considerados não como ‘colaboradores’ do clero, mas como pessoas realmente ‘corresponsáveis’ do ser e do agir da Igreja. Por conseguinte, é importante que se consolide um laicato maduro e comprometido, capaz de oferecer a sua contribuição específica para a missão eclesial, no respeito pelos ministérios e pelas tarefas que cada um desempenha na vida da Igreja, e sempre em comunhão cordial com os bispos</a:t>
            </a:r>
            <a:r>
              <a:rPr lang="pt-BR" b="1" dirty="0" smtClean="0">
                <a:solidFill>
                  <a:srgbClr val="0070C0"/>
                </a:solidFill>
              </a:rPr>
              <a:t>”(</a:t>
            </a:r>
            <a:r>
              <a:rPr lang="pt-BR" dirty="0" smtClean="0"/>
              <a:t>Bento XVI, na Assembleia Ordinária do Foro Internacional da Ação Católica, 2012)</a:t>
            </a:r>
            <a:endParaRPr lang="pt-BR" sz="20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539552" y="5661248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A Igreja da escuta, do diálogo e do encontro se insere no mundo como quem ensina e aprende, diz sim e diz não, mas, sobretudo, como quem serve.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3528" y="476672"/>
            <a:ext cx="835292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pt-BR" sz="2800" dirty="0">
                <a:solidFill>
                  <a:srgbClr val="002060"/>
                </a:solidFill>
              </a:rPr>
              <a:t>O laicato como um todo é um “verdadeiro sujeito eclesial” (</a:t>
            </a:r>
            <a:r>
              <a:rPr lang="pt-BR" sz="2800" i="1" dirty="0" err="1">
                <a:solidFill>
                  <a:srgbClr val="002060"/>
                </a:solidFill>
              </a:rPr>
              <a:t>DAp</a:t>
            </a:r>
            <a:r>
              <a:rPr lang="pt-BR" sz="2800" i="1" dirty="0">
                <a:solidFill>
                  <a:srgbClr val="002060"/>
                </a:solidFill>
              </a:rPr>
              <a:t>, n. 497a</a:t>
            </a:r>
            <a:r>
              <a:rPr lang="pt-BR" sz="2800" dirty="0">
                <a:solidFill>
                  <a:srgbClr val="002060"/>
                </a:solidFill>
              </a:rPr>
              <a:t>). Cada cristão leigo e leiga é chamado a ser sujeito eclesial para atuar na Igreja e no mundo. A Francisco de Assis o Cristo Crucificado ordenou: “Vai e reconstrói a minha Igreja”. Temos firme esperança de que continuarão dando grande contribuição à renovação da Igreja de Cristo e sua atuação no mundo</a:t>
            </a:r>
            <a:r>
              <a:rPr lang="pt-BR" sz="2800" dirty="0" smtClean="0">
                <a:solidFill>
                  <a:srgbClr val="002060"/>
                </a:solidFill>
              </a:rPr>
              <a:t>.(</a:t>
            </a:r>
            <a:r>
              <a:rPr lang="pt-BR" sz="2400" dirty="0" err="1" smtClean="0"/>
              <a:t>doc</a:t>
            </a:r>
            <a:r>
              <a:rPr lang="pt-BR" sz="2400" dirty="0" smtClean="0"/>
              <a:t> 1)</a:t>
            </a:r>
            <a:endParaRPr lang="pt-BR" sz="2400" dirty="0"/>
          </a:p>
          <a:p>
            <a:endParaRPr lang="pt-BR" sz="24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395536" y="4365104"/>
            <a:ext cx="828092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92D050"/>
                </a:solidFill>
              </a:rPr>
              <a:t>É nossa intenção refletir sobre a dimensão pastoral, evangelizadora e missionária que cristãos leigos e leigas , por meio do testemunho, da santidade e da ação transformadora, exercem no mundo e na Igreja. </a:t>
            </a:r>
            <a:r>
              <a:rPr lang="pt-BR" sz="2400" dirty="0" smtClean="0"/>
              <a:t>(</a:t>
            </a:r>
            <a:r>
              <a:rPr lang="pt-BR" sz="2400" dirty="0" err="1" smtClean="0"/>
              <a:t>doc</a:t>
            </a:r>
            <a:r>
              <a:rPr lang="pt-BR" sz="2400" dirty="0" smtClean="0"/>
              <a:t> 4)</a:t>
            </a:r>
            <a:endParaRPr lang="pt-B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79512" y="188640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C00000"/>
                </a:solidFill>
              </a:rPr>
              <a:t>Queremos enfatizar a índole secular que caracteriza seu ser e agir, como propõe o Concílio Vaticano II</a:t>
            </a:r>
            <a:r>
              <a:rPr lang="pt-BR" sz="2400" b="1" dirty="0" smtClean="0">
                <a:solidFill>
                  <a:srgbClr val="C00000"/>
                </a:solidFill>
              </a:rPr>
              <a:t>: </a:t>
            </a:r>
            <a:r>
              <a:rPr lang="pt-BR" sz="2400" dirty="0" smtClean="0">
                <a:solidFill>
                  <a:srgbClr val="C00000"/>
                </a:solidFill>
              </a:rPr>
              <a:t>(</a:t>
            </a:r>
            <a:r>
              <a:rPr lang="pt-BR" sz="2400" dirty="0" err="1" smtClean="0">
                <a:solidFill>
                  <a:srgbClr val="C00000"/>
                </a:solidFill>
              </a:rPr>
              <a:t>doc</a:t>
            </a:r>
            <a:r>
              <a:rPr lang="pt-BR" sz="2400" dirty="0" smtClean="0">
                <a:solidFill>
                  <a:srgbClr val="C00000"/>
                </a:solidFill>
              </a:rPr>
              <a:t> 5)</a:t>
            </a:r>
            <a:endParaRPr lang="pt-BR" sz="2400" dirty="0">
              <a:solidFill>
                <a:srgbClr val="C0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95536" y="1124744"/>
            <a:ext cx="79208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pt-BR" sz="2400" b="1" dirty="0" smtClean="0"/>
              <a:t>A </a:t>
            </a:r>
            <a:r>
              <a:rPr lang="pt-BR" sz="2400" b="1" dirty="0"/>
              <a:t>sua primeira e imediata tarefa não é a instituição e o desenvolvimento da comunidade eclesial – esse é o papel específico dos pastores – mas sim [...] o vasto e complicado mundo da política, da realidade social e da economia, como também o da cultura, das ciências e das artes, da vida internacional, dos </a:t>
            </a:r>
            <a:r>
              <a:rPr lang="pt-BR" sz="2400" b="1" i="1" dirty="0" err="1"/>
              <a:t>mass</a:t>
            </a:r>
            <a:r>
              <a:rPr lang="pt-BR" sz="2400" b="1" i="1" dirty="0"/>
              <a:t> media</a:t>
            </a:r>
            <a:r>
              <a:rPr lang="pt-BR" sz="2400" b="1" dirty="0"/>
              <a:t> e, ainda, outras realidades abertas à evangelização, como sejam o amor, a família, a educação das crianças e dos adolescentes, o trabalho profissional e o sofrimento”</a:t>
            </a:r>
            <a:r>
              <a:rPr lang="pt-BR" sz="2400" dirty="0"/>
              <a:t> </a:t>
            </a:r>
            <a:r>
              <a:rPr lang="pt-BR" sz="2400" dirty="0" smtClean="0"/>
              <a:t>(Paulo VI, EN</a:t>
            </a:r>
            <a:r>
              <a:rPr lang="pt-BR" sz="2400" dirty="0"/>
              <a:t>, n. 70).</a:t>
            </a:r>
          </a:p>
          <a:p>
            <a:endParaRPr lang="pt-BR" sz="24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539552" y="5733256"/>
            <a:ext cx="8352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latin typeface="Arial Black" pitchFamily="34" charset="0"/>
              </a:rPr>
              <a:t>queremos </a:t>
            </a:r>
            <a:r>
              <a:rPr lang="pt-BR" sz="2000" dirty="0" smtClean="0">
                <a:latin typeface="Arial Black" pitchFamily="34" charset="0"/>
              </a:rPr>
              <a:t>enfatizar que </a:t>
            </a:r>
            <a:r>
              <a:rPr lang="pt-BR" sz="2000" dirty="0">
                <a:latin typeface="Arial Black" pitchFamily="34" charset="0"/>
              </a:rPr>
              <a:t>“os leigos também são chamados a participar na ação pastoral da Igreja” </a:t>
            </a:r>
            <a:r>
              <a:rPr lang="pt-BR" sz="1600" dirty="0">
                <a:latin typeface="Arial Black" pitchFamily="34" charset="0"/>
              </a:rPr>
              <a:t>(</a:t>
            </a:r>
            <a:r>
              <a:rPr lang="pt-BR" sz="1600" dirty="0" err="1">
                <a:latin typeface="Arial Black" pitchFamily="34" charset="0"/>
              </a:rPr>
              <a:t>DAp</a:t>
            </a:r>
            <a:r>
              <a:rPr lang="pt-BR" sz="1600" dirty="0">
                <a:latin typeface="Arial Black" pitchFamily="34" charset="0"/>
              </a:rPr>
              <a:t>, n. 211). </a:t>
            </a:r>
            <a:r>
              <a:rPr lang="pt-BR" sz="1600" dirty="0" smtClean="0">
                <a:latin typeface="Arial Black" pitchFamily="34" charset="0"/>
              </a:rPr>
              <a:t>(</a:t>
            </a:r>
            <a:r>
              <a:rPr lang="pt-BR" sz="1600" dirty="0" err="1" smtClean="0">
                <a:latin typeface="Arial Black" pitchFamily="34" charset="0"/>
              </a:rPr>
              <a:t>Doc</a:t>
            </a:r>
            <a:r>
              <a:rPr lang="pt-BR" sz="1600" dirty="0" smtClean="0">
                <a:latin typeface="Arial Black" pitchFamily="34" charset="0"/>
              </a:rPr>
              <a:t> 7)</a:t>
            </a:r>
            <a:endParaRPr lang="pt-BR" sz="2000" dirty="0">
              <a:latin typeface="Arial Black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3203848" y="4797152"/>
            <a:ext cx="1152128" cy="50405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Mas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251520" y="260648"/>
            <a:ext cx="8496944" cy="19442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67544" y="316974"/>
            <a:ext cx="809349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C</a:t>
            </a:r>
            <a:r>
              <a:rPr kumimoji="0" lang="pt-BR" sz="3600" b="1" i="0" u="none" strike="noStrike" cap="none" normalizeH="0" baseline="0" dirty="0" smtClean="0" bmk="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APÍTULO I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000" b="0" i="0" u="none" strike="noStrike" cap="none" normalizeH="0" baseline="0" dirty="0" smtClean="0" bmk="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800" b="1" i="0" u="none" strike="noStrike" cap="none" normalizeH="0" baseline="0" dirty="0" smtClean="0" bmk="">
                <a:ln>
                  <a:noFill/>
                </a:ln>
                <a:solidFill>
                  <a:srgbClr val="FFFF00"/>
                </a:solidFill>
                <a:effectLst/>
                <a:ea typeface="MS Mincho" pitchFamily="49" charset="-128"/>
                <a:cs typeface="Times New Roman" pitchFamily="18" charset="0"/>
              </a:rPr>
              <a:t>O CRISTÃO LEIGO, SUJEITO NA IGREJA E NO MUNDO: </a:t>
            </a:r>
            <a:br>
              <a:rPr kumimoji="0" lang="pt-BR" sz="2800" b="1" i="0" u="none" strike="noStrike" cap="none" normalizeH="0" baseline="0" dirty="0" smtClean="0" bmk="">
                <a:ln>
                  <a:noFill/>
                </a:ln>
                <a:solidFill>
                  <a:srgbClr val="FFFF00"/>
                </a:solidFill>
                <a:effectLst/>
                <a:ea typeface="MS Mincho" pitchFamily="49" charset="-128"/>
                <a:cs typeface="Times New Roman" pitchFamily="18" charset="0"/>
              </a:rPr>
            </a:br>
            <a:r>
              <a:rPr kumimoji="0" lang="pt-BR" sz="2800" b="1" i="0" u="none" strike="noStrike" cap="none" normalizeH="0" baseline="0" dirty="0" smtClean="0" bmk="">
                <a:ln>
                  <a:noFill/>
                </a:ln>
                <a:solidFill>
                  <a:srgbClr val="FFFF00"/>
                </a:solidFill>
                <a:effectLst/>
                <a:ea typeface="MS Mincho" pitchFamily="49" charset="-128"/>
                <a:cs typeface="Times New Roman" pitchFamily="18" charset="0"/>
              </a:rPr>
              <a:t>ESPERANÇAS E ANGÚSTIAS</a:t>
            </a:r>
            <a:endParaRPr kumimoji="0" lang="pt-BR" sz="4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539552" y="2564904"/>
            <a:ext cx="7632848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i="1" dirty="0" smtClean="0">
                <a:solidFill>
                  <a:srgbClr val="C00000"/>
                </a:solidFill>
              </a:rPr>
              <a:t>A Palavra de Deus como ponto de Partida</a:t>
            </a:r>
          </a:p>
          <a:p>
            <a:endParaRPr lang="pt-BR" i="1" dirty="0"/>
          </a:p>
          <a:p>
            <a:endParaRPr lang="pt-BR" i="1" dirty="0" smtClean="0"/>
          </a:p>
          <a:p>
            <a:r>
              <a:rPr lang="pt-BR" sz="2000" b="1" i="1" dirty="0" smtClean="0"/>
              <a:t>“Vós sois o sal </a:t>
            </a:r>
            <a:r>
              <a:rPr lang="pt-BR" sz="2000" b="1" i="1" dirty="0"/>
              <a:t>da terra e luz do mundo” </a:t>
            </a:r>
            <a:r>
              <a:rPr lang="pt-BR" sz="2000" b="1" i="1" dirty="0" smtClean="0"/>
              <a:t>. </a:t>
            </a:r>
            <a:r>
              <a:rPr lang="pt-BR" sz="2000" b="1" dirty="0"/>
              <a:t>“Se o sal perde seu sabor, com que se salgará?” </a:t>
            </a:r>
            <a:r>
              <a:rPr lang="pt-BR" sz="2000" b="1" i="1" dirty="0" smtClean="0"/>
              <a:t>(</a:t>
            </a:r>
            <a:r>
              <a:rPr lang="pt-BR" sz="2000" b="1" i="1" dirty="0" err="1"/>
              <a:t>Mt</a:t>
            </a:r>
            <a:r>
              <a:rPr lang="pt-BR" sz="2000" b="1" i="1" dirty="0"/>
              <a:t> 5,13-14</a:t>
            </a:r>
            <a:r>
              <a:rPr lang="pt-BR" sz="2000" b="1" i="1" dirty="0" smtClean="0"/>
              <a:t>),</a:t>
            </a:r>
          </a:p>
          <a:p>
            <a:endParaRPr lang="pt-BR" sz="2000" b="1" i="1" dirty="0"/>
          </a:p>
          <a:p>
            <a:r>
              <a:rPr lang="pt-BR" sz="2000" b="1" dirty="0"/>
              <a:t>“Eu sou a verdadeira videira... Vós sois os ramos” (</a:t>
            </a:r>
            <a:r>
              <a:rPr lang="pt-BR" sz="2000" b="1" dirty="0" err="1"/>
              <a:t>Jo</a:t>
            </a:r>
            <a:r>
              <a:rPr lang="pt-BR" sz="2000" b="1" dirty="0"/>
              <a:t> 15,1-8). </a:t>
            </a:r>
            <a:endParaRPr lang="pt-BR" sz="2000" b="1" dirty="0" smtClean="0"/>
          </a:p>
          <a:p>
            <a:endParaRPr lang="pt-BR" sz="2000" b="1" dirty="0" smtClean="0"/>
          </a:p>
          <a:p>
            <a:r>
              <a:rPr lang="pt-BR" sz="2000" b="1" dirty="0" smtClean="0"/>
              <a:t>A </a:t>
            </a:r>
            <a:r>
              <a:rPr lang="pt-BR" sz="2000" b="1" dirty="0"/>
              <a:t>vitalidade dos ramos depende de sua ligação à videira, que é Jesus Cristo: </a:t>
            </a:r>
            <a:endParaRPr lang="pt-BR" sz="2000" b="1" dirty="0" smtClean="0"/>
          </a:p>
          <a:p>
            <a:endParaRPr lang="pt-BR" sz="2000" b="1" dirty="0"/>
          </a:p>
          <a:p>
            <a:r>
              <a:rPr lang="pt-BR" sz="2000" b="1" dirty="0" smtClean="0"/>
              <a:t>“quem </a:t>
            </a:r>
            <a:r>
              <a:rPr lang="pt-BR" sz="2000" b="1" dirty="0"/>
              <a:t>permanece em mim e eu nele, dá muito fruto, porque sem mim não podeis fazer </a:t>
            </a:r>
            <a:r>
              <a:rPr lang="pt-BR" sz="2000" b="1" dirty="0" smtClean="0"/>
              <a:t>nada” </a:t>
            </a:r>
            <a:r>
              <a:rPr lang="pt-BR" sz="2000" b="1" dirty="0"/>
              <a:t>(</a:t>
            </a:r>
            <a:r>
              <a:rPr lang="pt-BR" sz="2000" b="1" dirty="0" err="1"/>
              <a:t>Jo</a:t>
            </a:r>
            <a:r>
              <a:rPr lang="pt-BR" sz="2000" b="1" dirty="0"/>
              <a:t> 15,5)” </a:t>
            </a:r>
            <a:r>
              <a:rPr lang="pt-BR" sz="2000" b="1" i="1" dirty="0" smtClean="0"/>
              <a:t> </a:t>
            </a:r>
            <a:endParaRPr lang="pt-BR" sz="2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339752" y="0"/>
            <a:ext cx="3312368" cy="620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Marco Histórico-eclesial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79512" y="980728"/>
            <a:ext cx="856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 renovação eclesiológica conciliar compreendeu o cristão leigo plenamente como membro efetivo da Igreja e não como um fiel de pertença menor ou inferior, a quem faltasse algo da comum dignidade cristã (LG, cap. 4).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9512" y="2132856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dirty="0"/>
              <a:t>A Exortação Pós-sinodal </a:t>
            </a:r>
            <a:r>
              <a:rPr lang="pt-BR" i="1" dirty="0" err="1"/>
              <a:t>Christifideles</a:t>
            </a:r>
            <a:r>
              <a:rPr lang="pt-BR" i="1" dirty="0"/>
              <a:t> </a:t>
            </a:r>
            <a:r>
              <a:rPr lang="pt-BR" i="1" dirty="0" err="1"/>
              <a:t>Laici</a:t>
            </a:r>
            <a:r>
              <a:rPr lang="pt-BR" dirty="0"/>
              <a:t> </a:t>
            </a:r>
            <a:r>
              <a:rPr lang="pt-BR" dirty="0" smtClean="0"/>
              <a:t>retoma </a:t>
            </a:r>
            <a:r>
              <a:rPr lang="pt-BR" dirty="0"/>
              <a:t>e afirma o significado positivo dos fiéis leigos como membros do Povo de Deus: sujeitos ativos na Igreja e no mundo, membros da Igreja e cidadãos da sociedade humana (</a:t>
            </a:r>
            <a:r>
              <a:rPr lang="pt-BR" dirty="0" err="1"/>
              <a:t>CfL</a:t>
            </a:r>
            <a:r>
              <a:rPr lang="pt-BR" dirty="0"/>
              <a:t>, n. 59). </a:t>
            </a:r>
          </a:p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619672" y="3645024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“</a:t>
            </a:r>
            <a:r>
              <a:rPr lang="pt-BR" dirty="0"/>
              <a:t>os leigos cumprirão mais cabalmente sua missão de fazer com que a Igreja ‘aconteça’ no mundo, na tarefa humana e na história” (DM, n. 10,2.6)</a:t>
            </a:r>
          </a:p>
        </p:txBody>
      </p:sp>
      <p:sp>
        <p:nvSpPr>
          <p:cNvPr id="7" name="Seta para a direita 6"/>
          <p:cNvSpPr/>
          <p:nvPr/>
        </p:nvSpPr>
        <p:spPr>
          <a:xfrm>
            <a:off x="0" y="3501008"/>
            <a:ext cx="1331640" cy="864096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Medellín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1331640" y="4293096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homens e mulheres da Igreja no coração do mundo e homens e mulheres do mundo no coração da Igreja (DP, n. 786</a:t>
            </a:r>
          </a:p>
        </p:txBody>
      </p:sp>
      <p:sp>
        <p:nvSpPr>
          <p:cNvPr id="9" name="Seta para a direita 8"/>
          <p:cNvSpPr/>
          <p:nvPr/>
        </p:nvSpPr>
        <p:spPr>
          <a:xfrm>
            <a:off x="0" y="4293096"/>
            <a:ext cx="1115616" cy="864096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Puebla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1763688" y="5157192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“protagonistas da transformação da sociedade” (DSD, n. 98).</a:t>
            </a:r>
          </a:p>
        </p:txBody>
      </p:sp>
      <p:sp>
        <p:nvSpPr>
          <p:cNvPr id="11" name="Seta para a direita 10"/>
          <p:cNvSpPr/>
          <p:nvPr/>
        </p:nvSpPr>
        <p:spPr>
          <a:xfrm>
            <a:off x="0" y="5013176"/>
            <a:ext cx="1691680" cy="86409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>
                <a:solidFill>
                  <a:schemeClr val="tx1"/>
                </a:solidFill>
              </a:rPr>
              <a:t>Sto</a:t>
            </a:r>
            <a:r>
              <a:rPr lang="pt-BR" dirty="0" smtClean="0">
                <a:solidFill>
                  <a:schemeClr val="tx1"/>
                </a:solidFill>
              </a:rPr>
              <a:t> Domingo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1691680" y="5877272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pede “maior abertura de mentalidade para entender e acolher o ‘ser’ e o ‘fazer’ do leigo na Igreja, que por seu batismo e sua confirmação é discípulo e missionário de Jesus Cristo” (</a:t>
            </a:r>
            <a:r>
              <a:rPr lang="pt-BR" dirty="0" err="1"/>
              <a:t>DAp</a:t>
            </a:r>
            <a:r>
              <a:rPr lang="pt-BR" dirty="0"/>
              <a:t>, n. 213).</a:t>
            </a:r>
          </a:p>
        </p:txBody>
      </p:sp>
      <p:sp>
        <p:nvSpPr>
          <p:cNvPr id="13" name="Seta para a direita 12"/>
          <p:cNvSpPr/>
          <p:nvPr/>
        </p:nvSpPr>
        <p:spPr>
          <a:xfrm>
            <a:off x="-36512" y="5877272"/>
            <a:ext cx="1512168" cy="8640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Aparecida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75656" y="188640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Em </a:t>
            </a:r>
            <a:r>
              <a:rPr lang="pt-BR" dirty="0"/>
              <a:t>1999, </a:t>
            </a:r>
            <a:r>
              <a:rPr lang="pt-BR" dirty="0" smtClean="0"/>
              <a:t>a CNBB lançou o </a:t>
            </a:r>
            <a:r>
              <a:rPr lang="pt-BR" dirty="0"/>
              <a:t>documento </a:t>
            </a:r>
            <a:r>
              <a:rPr lang="pt-BR" i="1" dirty="0"/>
              <a:t>Missão e Ministérios dos Cristãos Leigos e Leigas</a:t>
            </a:r>
            <a:r>
              <a:rPr lang="pt-BR" dirty="0"/>
              <a:t> (CNBB, </a:t>
            </a:r>
            <a:r>
              <a:rPr lang="pt-BR" dirty="0" err="1"/>
              <a:t>Doc</a:t>
            </a:r>
            <a:r>
              <a:rPr lang="pt-BR" dirty="0"/>
              <a:t>. 62)</a:t>
            </a:r>
          </a:p>
        </p:txBody>
      </p:sp>
      <p:sp>
        <p:nvSpPr>
          <p:cNvPr id="3" name="Seta para a direita 2"/>
          <p:cNvSpPr/>
          <p:nvPr/>
        </p:nvSpPr>
        <p:spPr>
          <a:xfrm>
            <a:off x="107504" y="188640"/>
            <a:ext cx="1080120" cy="72008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CNBB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051720" y="1124744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L</a:t>
            </a:r>
            <a:r>
              <a:rPr lang="pt-BR" dirty="0" smtClean="0"/>
              <a:t>ança </a:t>
            </a:r>
            <a:r>
              <a:rPr lang="pt-BR" dirty="0"/>
              <a:t>um vigoroso chamado para que todo o Povo de Deus saia para evangelizar</a:t>
            </a:r>
            <a:r>
              <a:rPr lang="pt-BR" dirty="0" smtClean="0"/>
              <a:t>. </a:t>
            </a:r>
            <a:r>
              <a:rPr lang="pt-BR" i="1" dirty="0" err="1" smtClean="0"/>
              <a:t>Evangelii</a:t>
            </a:r>
            <a:r>
              <a:rPr lang="pt-BR" i="1" dirty="0" smtClean="0"/>
              <a:t> </a:t>
            </a:r>
            <a:r>
              <a:rPr lang="pt-BR" i="1" dirty="0" err="1" smtClean="0"/>
              <a:t>Gaudium</a:t>
            </a:r>
            <a:r>
              <a:rPr lang="pt-BR" dirty="0" smtClean="0"/>
              <a:t> </a:t>
            </a:r>
            <a:r>
              <a:rPr lang="pt-BR" u="sng" dirty="0" smtClean="0"/>
              <a:t>(n. 20-24),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5" name="Seta para a direita 4"/>
          <p:cNvSpPr/>
          <p:nvPr/>
        </p:nvSpPr>
        <p:spPr>
          <a:xfrm>
            <a:off x="0" y="1196752"/>
            <a:ext cx="2051720" cy="72008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Papa Francisco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123728" y="2132856"/>
            <a:ext cx="62646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O Ano Santo da Misericórdia </a:t>
            </a:r>
            <a:r>
              <a:rPr lang="pt-BR" dirty="0" smtClean="0"/>
              <a:t>convida </a:t>
            </a:r>
            <a:r>
              <a:rPr lang="pt-BR" dirty="0"/>
              <a:t>a abrir as portas do coração à prática das obras da misericórdia corporais e espirituais, à renovação da opção preferencial pelos pobres, às missões populares, ao ecumenismo e ao diálogo inter-religioso, ao sacramento da Penitência e Reconciliação, ao perdão aos que pertencem a um grupo criminoso e aos que são cúmplices da corrupção para que se convertam. Estes desafios tocam de perto a todos nós, especialmente os cristãos leigos e leigas..</a:t>
            </a:r>
          </a:p>
        </p:txBody>
      </p:sp>
      <p:sp>
        <p:nvSpPr>
          <p:cNvPr id="7" name="Seta para a direita 6"/>
          <p:cNvSpPr/>
          <p:nvPr/>
        </p:nvSpPr>
        <p:spPr>
          <a:xfrm>
            <a:off x="-36512" y="2780928"/>
            <a:ext cx="2051720" cy="1152128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Ano Santo da Misericórdia</a:t>
            </a:r>
            <a:endParaRPr lang="pt-B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43808" y="0"/>
            <a:ext cx="2880320" cy="620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dirty="0" smtClean="0"/>
              <a:t>AVANÇOS</a:t>
            </a:r>
            <a:endParaRPr lang="pt-BR" sz="36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251520" y="764704"/>
            <a:ext cx="84969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pt-BR" b="1" dirty="0" smtClean="0">
                <a:solidFill>
                  <a:srgbClr val="C00000"/>
                </a:solidFill>
              </a:rPr>
              <a:t>A </a:t>
            </a:r>
            <a:r>
              <a:rPr lang="pt-BR" b="1" dirty="0">
                <a:solidFill>
                  <a:srgbClr val="C00000"/>
                </a:solidFill>
              </a:rPr>
              <a:t>teologia do laicato alcançou grandes avanços </a:t>
            </a:r>
            <a:endParaRPr lang="pt-BR" b="1" dirty="0" smtClean="0">
              <a:solidFill>
                <a:srgbClr val="C00000"/>
              </a:solidFill>
            </a:endParaRPr>
          </a:p>
          <a:p>
            <a:pPr>
              <a:spcAft>
                <a:spcPts val="1800"/>
              </a:spcAft>
            </a:pPr>
            <a:r>
              <a:rPr lang="pt-BR" b="1" dirty="0" smtClean="0">
                <a:solidFill>
                  <a:srgbClr val="92D050"/>
                </a:solidFill>
              </a:rPr>
              <a:t>A </a:t>
            </a:r>
            <a:r>
              <a:rPr lang="pt-BR" b="1" dirty="0">
                <a:solidFill>
                  <a:srgbClr val="92D050"/>
                </a:solidFill>
              </a:rPr>
              <a:t>criação do Conselho Nacional do Laicato do Brasil </a:t>
            </a:r>
            <a:r>
              <a:rPr lang="pt-BR" b="1" dirty="0" smtClean="0">
                <a:solidFill>
                  <a:srgbClr val="92D050"/>
                </a:solidFill>
              </a:rPr>
              <a:t>– CNLB</a:t>
            </a:r>
          </a:p>
          <a:p>
            <a:pPr>
              <a:spcAft>
                <a:spcPts val="1800"/>
              </a:spcAft>
            </a:pPr>
            <a:r>
              <a:rPr lang="pt-BR" b="1" dirty="0" smtClean="0">
                <a:solidFill>
                  <a:srgbClr val="00B0F0"/>
                </a:solidFill>
              </a:rPr>
              <a:t>Aumenta </a:t>
            </a:r>
            <a:r>
              <a:rPr lang="pt-BR" b="1" dirty="0">
                <a:solidFill>
                  <a:srgbClr val="00B0F0"/>
                </a:solidFill>
              </a:rPr>
              <a:t>o número de cristãos leigos e leigas que exercem o ministério de teólogos</a:t>
            </a:r>
            <a:r>
              <a:rPr lang="pt-BR" b="1" dirty="0" smtClean="0">
                <a:solidFill>
                  <a:srgbClr val="00B0F0"/>
                </a:solidFill>
              </a:rPr>
              <a:t>, </a:t>
            </a:r>
            <a:r>
              <a:rPr lang="pt-BR" b="1" dirty="0">
                <a:solidFill>
                  <a:srgbClr val="00B0F0"/>
                </a:solidFill>
              </a:rPr>
              <a:t>pregadores da Palavra, especializados em </a:t>
            </a:r>
            <a:r>
              <a:rPr lang="pt-BR" b="1" dirty="0" smtClean="0">
                <a:solidFill>
                  <a:srgbClr val="00B0F0"/>
                </a:solidFill>
              </a:rPr>
              <a:t>espiritualidade...</a:t>
            </a:r>
          </a:p>
          <a:p>
            <a:pPr>
              <a:spcAft>
                <a:spcPts val="1800"/>
              </a:spcAft>
            </a:pPr>
            <a:r>
              <a:rPr lang="pt-BR" dirty="0" smtClean="0">
                <a:solidFill>
                  <a:srgbClr val="002060"/>
                </a:solidFill>
              </a:rPr>
              <a:t>As </a:t>
            </a:r>
            <a:r>
              <a:rPr lang="pt-BR" dirty="0">
                <a:solidFill>
                  <a:srgbClr val="002060"/>
                </a:solidFill>
              </a:rPr>
              <a:t>Comunidades Eclesiais de Base </a:t>
            </a:r>
            <a:r>
              <a:rPr lang="pt-BR" dirty="0" smtClean="0">
                <a:solidFill>
                  <a:srgbClr val="002060"/>
                </a:solidFill>
              </a:rPr>
              <a:t>– </a:t>
            </a:r>
            <a:r>
              <a:rPr lang="pt-BR" dirty="0" err="1" smtClean="0">
                <a:solidFill>
                  <a:srgbClr val="002060"/>
                </a:solidFill>
              </a:rPr>
              <a:t>CEBs</a:t>
            </a:r>
            <a:endParaRPr lang="pt-BR" dirty="0" smtClean="0">
              <a:solidFill>
                <a:srgbClr val="002060"/>
              </a:solidFill>
            </a:endParaRPr>
          </a:p>
          <a:p>
            <a:pPr>
              <a:spcAft>
                <a:spcPts val="1800"/>
              </a:spcAft>
            </a:pPr>
            <a:r>
              <a:rPr lang="pt-BR" b="1" dirty="0">
                <a:solidFill>
                  <a:srgbClr val="FF0000"/>
                </a:solidFill>
              </a:rPr>
              <a:t>O</a:t>
            </a:r>
            <a:r>
              <a:rPr lang="pt-BR" b="1" dirty="0" smtClean="0">
                <a:solidFill>
                  <a:srgbClr val="FF0000"/>
                </a:solidFill>
              </a:rPr>
              <a:t>s </a:t>
            </a:r>
            <a:r>
              <a:rPr lang="pt-BR" b="1" dirty="0">
                <a:solidFill>
                  <a:srgbClr val="FF0000"/>
                </a:solidFill>
              </a:rPr>
              <a:t>grupos bíblicos de reflexão, as pequenas comunidades, a catequese, as celebrações da Palavra, as escolas de teologia, as pastorais, os movimentos, as novas </a:t>
            </a:r>
            <a:r>
              <a:rPr lang="pt-BR" b="1" dirty="0" smtClean="0">
                <a:solidFill>
                  <a:srgbClr val="FF0000"/>
                </a:solidFill>
              </a:rPr>
              <a:t>comunidades</a:t>
            </a:r>
          </a:p>
          <a:p>
            <a:pPr>
              <a:spcAft>
                <a:spcPts val="1800"/>
              </a:spcAft>
            </a:pPr>
            <a:r>
              <a:rPr lang="pt-BR" b="1" dirty="0" smtClean="0">
                <a:solidFill>
                  <a:srgbClr val="92D050"/>
                </a:solidFill>
              </a:rPr>
              <a:t>O </a:t>
            </a:r>
            <a:r>
              <a:rPr lang="pt-BR" b="1" dirty="0">
                <a:solidFill>
                  <a:srgbClr val="92D050"/>
                </a:solidFill>
              </a:rPr>
              <a:t>crescimento da consciência </a:t>
            </a:r>
            <a:r>
              <a:rPr lang="pt-BR" b="1" dirty="0" smtClean="0">
                <a:solidFill>
                  <a:srgbClr val="92D050"/>
                </a:solidFill>
              </a:rPr>
              <a:t>missionária</a:t>
            </a:r>
          </a:p>
          <a:p>
            <a:pPr>
              <a:spcAft>
                <a:spcPts val="1800"/>
              </a:spcAft>
            </a:pPr>
            <a:r>
              <a:rPr lang="pt-BR" b="1" dirty="0" smtClean="0">
                <a:solidFill>
                  <a:srgbClr val="0070C0"/>
                </a:solidFill>
              </a:rPr>
              <a:t>A </a:t>
            </a:r>
            <a:r>
              <a:rPr lang="pt-BR" b="1" dirty="0">
                <a:solidFill>
                  <a:srgbClr val="0070C0"/>
                </a:solidFill>
              </a:rPr>
              <a:t>atenção e </a:t>
            </a:r>
            <a:r>
              <a:rPr lang="pt-BR" b="1" dirty="0" smtClean="0">
                <a:solidFill>
                  <a:srgbClr val="0070C0"/>
                </a:solidFill>
              </a:rPr>
              <a:t>cuidado </a:t>
            </a:r>
            <a:r>
              <a:rPr lang="pt-BR" b="1" dirty="0">
                <a:solidFill>
                  <a:srgbClr val="0070C0"/>
                </a:solidFill>
              </a:rPr>
              <a:t>com o nascituro, </a:t>
            </a:r>
            <a:r>
              <a:rPr lang="pt-BR" b="1" dirty="0" smtClean="0">
                <a:solidFill>
                  <a:srgbClr val="0070C0"/>
                </a:solidFill>
              </a:rPr>
              <a:t> </a:t>
            </a:r>
            <a:r>
              <a:rPr lang="pt-BR" b="1" dirty="0">
                <a:solidFill>
                  <a:srgbClr val="0070C0"/>
                </a:solidFill>
              </a:rPr>
              <a:t>as crianças, os jovens, a mulher, o </a:t>
            </a:r>
            <a:r>
              <a:rPr lang="pt-BR" b="1" dirty="0" smtClean="0">
                <a:solidFill>
                  <a:srgbClr val="0070C0"/>
                </a:solidFill>
              </a:rPr>
              <a:t>idoso, </a:t>
            </a:r>
            <a:r>
              <a:rPr lang="pt-BR" b="1" dirty="0">
                <a:solidFill>
                  <a:srgbClr val="0070C0"/>
                </a:solidFill>
              </a:rPr>
              <a:t>a família </a:t>
            </a:r>
            <a:endParaRPr lang="pt-BR" b="1" dirty="0" smtClean="0">
              <a:solidFill>
                <a:srgbClr val="0070C0"/>
              </a:solidFill>
            </a:endParaRPr>
          </a:p>
          <a:p>
            <a:pPr>
              <a:spcAft>
                <a:spcPts val="1800"/>
              </a:spcAft>
            </a:pPr>
            <a:r>
              <a:rPr lang="pt-BR" dirty="0" smtClean="0"/>
              <a:t>Leigos </a:t>
            </a:r>
            <a:r>
              <a:rPr lang="pt-BR" dirty="0"/>
              <a:t>e leigas qualificados para a administração </a:t>
            </a:r>
            <a:r>
              <a:rPr lang="pt-BR" dirty="0" smtClean="0"/>
              <a:t>dos bens de suas dioceses</a:t>
            </a:r>
          </a:p>
          <a:p>
            <a:pPr>
              <a:spcAft>
                <a:spcPts val="1800"/>
              </a:spcAft>
            </a:pPr>
            <a:r>
              <a:rPr lang="pt-BR" b="1" dirty="0" smtClean="0">
                <a:solidFill>
                  <a:srgbClr val="C00000"/>
                </a:solidFill>
              </a:rPr>
              <a:t>Muitos </a:t>
            </a:r>
            <a:r>
              <a:rPr lang="pt-BR" b="1" dirty="0">
                <a:solidFill>
                  <a:srgbClr val="C00000"/>
                </a:solidFill>
              </a:rPr>
              <a:t>cristãos leigos e leigas, comprometidos com os movimentos sociais, movimentos populares, sindicais e conselhos paritários de políticas públicas e outros</a:t>
            </a:r>
          </a:p>
        </p:txBody>
      </p:sp>
      <p:sp>
        <p:nvSpPr>
          <p:cNvPr id="4" name="Seta para a direita 3"/>
          <p:cNvSpPr/>
          <p:nvPr/>
        </p:nvSpPr>
        <p:spPr>
          <a:xfrm>
            <a:off x="0" y="836712"/>
            <a:ext cx="25152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 para a direita 4"/>
          <p:cNvSpPr/>
          <p:nvPr/>
        </p:nvSpPr>
        <p:spPr>
          <a:xfrm>
            <a:off x="0" y="1340768"/>
            <a:ext cx="25152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 para a direita 5"/>
          <p:cNvSpPr/>
          <p:nvPr/>
        </p:nvSpPr>
        <p:spPr>
          <a:xfrm>
            <a:off x="0" y="1988840"/>
            <a:ext cx="25152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para a direita 6"/>
          <p:cNvSpPr/>
          <p:nvPr/>
        </p:nvSpPr>
        <p:spPr>
          <a:xfrm>
            <a:off x="0" y="2564904"/>
            <a:ext cx="25152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eta para a direita 7"/>
          <p:cNvSpPr/>
          <p:nvPr/>
        </p:nvSpPr>
        <p:spPr>
          <a:xfrm>
            <a:off x="0" y="3212976"/>
            <a:ext cx="25152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eta para a direita 8"/>
          <p:cNvSpPr/>
          <p:nvPr/>
        </p:nvSpPr>
        <p:spPr>
          <a:xfrm>
            <a:off x="0" y="3861048"/>
            <a:ext cx="25152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Seta para a direita 9"/>
          <p:cNvSpPr/>
          <p:nvPr/>
        </p:nvSpPr>
        <p:spPr>
          <a:xfrm>
            <a:off x="0" y="5517232"/>
            <a:ext cx="25152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 para a direita 10"/>
          <p:cNvSpPr/>
          <p:nvPr/>
        </p:nvSpPr>
        <p:spPr>
          <a:xfrm>
            <a:off x="0" y="4869160"/>
            <a:ext cx="25152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Seta para a direita 11"/>
          <p:cNvSpPr/>
          <p:nvPr/>
        </p:nvSpPr>
        <p:spPr>
          <a:xfrm>
            <a:off x="0" y="4365104"/>
            <a:ext cx="25152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43808" y="0"/>
            <a:ext cx="2880320" cy="620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dirty="0" smtClean="0"/>
              <a:t>RECUOS</a:t>
            </a:r>
            <a:endParaRPr lang="pt-BR" sz="36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251520" y="764704"/>
            <a:ext cx="849694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pt-BR" b="1" dirty="0" smtClean="0">
                <a:solidFill>
                  <a:srgbClr val="00B0F0"/>
                </a:solidFill>
              </a:rPr>
              <a:t>Vê-se </a:t>
            </a:r>
            <a:r>
              <a:rPr lang="pt-BR" b="1" dirty="0">
                <a:solidFill>
                  <a:srgbClr val="00B0F0"/>
                </a:solidFill>
              </a:rPr>
              <a:t>que é ainda insuficiente e até omissa a sua</a:t>
            </a:r>
            <a:r>
              <a:rPr lang="pt-BR" b="1" u="sng" dirty="0">
                <a:solidFill>
                  <a:srgbClr val="00B0F0"/>
                </a:solidFill>
              </a:rPr>
              <a:t> </a:t>
            </a:r>
            <a:r>
              <a:rPr lang="pt-BR" b="1" dirty="0">
                <a:solidFill>
                  <a:srgbClr val="00B0F0"/>
                </a:solidFill>
              </a:rPr>
              <a:t>ação nas estruturas e realidades do mundo, nos areópagos da universidade, da comunicação, da empresa, do trabalho, da política, da cultura, da medicina, do judiciário e outros </a:t>
            </a:r>
            <a:r>
              <a:rPr lang="pt-BR" b="1" dirty="0" smtClean="0">
                <a:solidFill>
                  <a:srgbClr val="00B0F0"/>
                </a:solidFill>
              </a:rPr>
              <a:t> </a:t>
            </a:r>
          </a:p>
          <a:p>
            <a:pPr>
              <a:spcAft>
                <a:spcPts val="1800"/>
              </a:spcAft>
            </a:pPr>
            <a:r>
              <a:rPr lang="pt-BR" b="1" dirty="0">
                <a:solidFill>
                  <a:srgbClr val="00B050"/>
                </a:solidFill>
              </a:rPr>
              <a:t>percebe-se a tendência a valorizar, exclusiva ou quase exclusivamente, o serviço no interior da </a:t>
            </a:r>
            <a:r>
              <a:rPr lang="pt-BR" b="1" dirty="0" smtClean="0">
                <a:solidFill>
                  <a:srgbClr val="00B050"/>
                </a:solidFill>
              </a:rPr>
              <a:t>Igreja</a:t>
            </a:r>
          </a:p>
          <a:p>
            <a:pPr>
              <a:spcAft>
                <a:spcPts val="1800"/>
              </a:spcAft>
            </a:pPr>
            <a:r>
              <a:rPr lang="pt-BR" b="1" dirty="0" smtClean="0">
                <a:solidFill>
                  <a:srgbClr val="C00000"/>
                </a:solidFill>
              </a:rPr>
              <a:t>O </a:t>
            </a:r>
            <a:r>
              <a:rPr lang="pt-BR" b="1" dirty="0">
                <a:solidFill>
                  <a:srgbClr val="C00000"/>
                </a:solidFill>
              </a:rPr>
              <a:t>regresso ao tradicionalismo; a </a:t>
            </a:r>
            <a:r>
              <a:rPr lang="pt-BR" b="1" dirty="0" err="1">
                <a:solidFill>
                  <a:srgbClr val="C00000"/>
                </a:solidFill>
              </a:rPr>
              <a:t>mundanidade</a:t>
            </a:r>
            <a:r>
              <a:rPr lang="pt-BR" b="1" dirty="0">
                <a:solidFill>
                  <a:srgbClr val="C00000"/>
                </a:solidFill>
              </a:rPr>
              <a:t> espiritual; a pretensão de dominar os espaços da Igreja; as guerras entre nós; a obsessão por doutrinas; as propostas místicas desprovidas de compromisso social; os comodismos; a fofoca, a bisbilhotice, a tendência de criticar, classificar, analisar, controlar tudo. </a:t>
            </a:r>
            <a:endParaRPr lang="pt-BR" b="1" dirty="0" smtClean="0">
              <a:solidFill>
                <a:srgbClr val="C00000"/>
              </a:solidFill>
            </a:endParaRPr>
          </a:p>
          <a:p>
            <a:pPr>
              <a:spcAft>
                <a:spcPts val="1800"/>
              </a:spcAft>
            </a:pPr>
            <a:r>
              <a:rPr lang="pt-BR" b="1" dirty="0" smtClean="0">
                <a:solidFill>
                  <a:srgbClr val="002060"/>
                </a:solidFill>
              </a:rPr>
              <a:t>Perduram ainda </a:t>
            </a:r>
            <a:r>
              <a:rPr lang="pt-BR" b="1" dirty="0">
                <a:solidFill>
                  <a:srgbClr val="002060"/>
                </a:solidFill>
              </a:rPr>
              <a:t>a sacramentalização, o devocionismo e o clericalismo </a:t>
            </a:r>
            <a:endParaRPr lang="pt-BR" b="1" dirty="0" smtClean="0">
              <a:solidFill>
                <a:srgbClr val="002060"/>
              </a:solidFill>
            </a:endParaRPr>
          </a:p>
          <a:p>
            <a:pPr>
              <a:spcAft>
                <a:spcPts val="1800"/>
              </a:spcAft>
            </a:pPr>
            <a:r>
              <a:rPr lang="pt-BR" b="1" dirty="0" smtClean="0">
                <a:solidFill>
                  <a:srgbClr val="00B050"/>
                </a:solidFill>
              </a:rPr>
              <a:t>Há </a:t>
            </a:r>
            <a:r>
              <a:rPr lang="pt-BR" b="1" dirty="0">
                <a:solidFill>
                  <a:srgbClr val="00B050"/>
                </a:solidFill>
              </a:rPr>
              <a:t>desconhecimento, desinformação e oposição às comunidades eclesiais de base, às questões agrárias, indígenas e afros, à teologia da libertação </a:t>
            </a:r>
            <a:r>
              <a:rPr lang="pt-BR" b="1" dirty="0" smtClean="0">
                <a:solidFill>
                  <a:srgbClr val="00B050"/>
                </a:solidFill>
              </a:rPr>
              <a:t> e </a:t>
            </a:r>
            <a:r>
              <a:rPr lang="pt-BR" b="1" dirty="0">
                <a:solidFill>
                  <a:srgbClr val="00B050"/>
                </a:solidFill>
              </a:rPr>
              <a:t>rejeição da política</a:t>
            </a:r>
            <a:endParaRPr lang="pt-BR" b="1" dirty="0" smtClean="0">
              <a:solidFill>
                <a:srgbClr val="00B050"/>
              </a:solidFill>
            </a:endParaRPr>
          </a:p>
          <a:p>
            <a:pPr>
              <a:spcAft>
                <a:spcPts val="1800"/>
              </a:spcAft>
            </a:pPr>
            <a:r>
              <a:rPr lang="pt-BR" b="1" dirty="0"/>
              <a:t>Há resistências quanto à opção pelos </a:t>
            </a:r>
            <a:r>
              <a:rPr lang="pt-BR" b="1" dirty="0" smtClean="0"/>
              <a:t>pobres</a:t>
            </a:r>
            <a:endParaRPr lang="pt-BR" b="1" dirty="0" smtClean="0">
              <a:solidFill>
                <a:srgbClr val="FF0000"/>
              </a:solidFill>
            </a:endParaRPr>
          </a:p>
          <a:p>
            <a:pPr>
              <a:spcAft>
                <a:spcPts val="1800"/>
              </a:spcAft>
            </a:pPr>
            <a:r>
              <a:rPr lang="pt-BR" b="1" dirty="0">
                <a:solidFill>
                  <a:srgbClr val="FF0000"/>
                </a:solidFill>
              </a:rPr>
              <a:t>Persiste ainda o amadorismo em relação à preparação e formação das lideranças </a:t>
            </a:r>
            <a:endParaRPr lang="pt-BR" b="1" dirty="0" smtClean="0">
              <a:solidFill>
                <a:srgbClr val="FF0000"/>
              </a:solidFill>
            </a:endParaRPr>
          </a:p>
        </p:txBody>
      </p:sp>
      <p:sp>
        <p:nvSpPr>
          <p:cNvPr id="4" name="Seta para a direita 3"/>
          <p:cNvSpPr/>
          <p:nvPr/>
        </p:nvSpPr>
        <p:spPr>
          <a:xfrm>
            <a:off x="0" y="836712"/>
            <a:ext cx="25152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 para a direita 5"/>
          <p:cNvSpPr/>
          <p:nvPr/>
        </p:nvSpPr>
        <p:spPr>
          <a:xfrm>
            <a:off x="0" y="1988840"/>
            <a:ext cx="25152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para a direita 6"/>
          <p:cNvSpPr/>
          <p:nvPr/>
        </p:nvSpPr>
        <p:spPr>
          <a:xfrm>
            <a:off x="0" y="2996952"/>
            <a:ext cx="25152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eta para a direita 8"/>
          <p:cNvSpPr/>
          <p:nvPr/>
        </p:nvSpPr>
        <p:spPr>
          <a:xfrm>
            <a:off x="0" y="3933056"/>
            <a:ext cx="25152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Seta para a direita 9"/>
          <p:cNvSpPr/>
          <p:nvPr/>
        </p:nvSpPr>
        <p:spPr>
          <a:xfrm>
            <a:off x="0" y="5733256"/>
            <a:ext cx="25152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 para a direita 10"/>
          <p:cNvSpPr/>
          <p:nvPr/>
        </p:nvSpPr>
        <p:spPr>
          <a:xfrm>
            <a:off x="0" y="4581128"/>
            <a:ext cx="25152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Seta para a direita 12"/>
          <p:cNvSpPr/>
          <p:nvPr/>
        </p:nvSpPr>
        <p:spPr>
          <a:xfrm>
            <a:off x="-36512" y="5229200"/>
            <a:ext cx="25152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051720" y="0"/>
            <a:ext cx="4176464" cy="620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dirty="0" smtClean="0"/>
              <a:t>ROSTOS DO LAICATO</a:t>
            </a:r>
            <a:endParaRPr lang="pt-BR" sz="36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251520" y="692696"/>
            <a:ext cx="849694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800"/>
              </a:spcAft>
            </a:pPr>
            <a:r>
              <a:rPr lang="pt-BR" dirty="0" smtClean="0"/>
              <a:t>Queremos </a:t>
            </a:r>
            <a:r>
              <a:rPr lang="pt-BR" dirty="0"/>
              <a:t>reconhecer os diferentes rostos dos cristãos leigos e leigas,irmãos e corresponsáveis na evangelização. São para nós motivo de alegria e de ânimo na vivência do ministério ordenado. Nesse sentido, vale recordar a frase de Santo Agostinho, que, reconhecendo o peso do ministério pastoral, alegra-se com a companhia dos seus fiéis. “</a:t>
            </a:r>
            <a:r>
              <a:rPr lang="pt-BR" i="1" dirty="0">
                <a:solidFill>
                  <a:srgbClr val="0070C0"/>
                </a:solidFill>
              </a:rPr>
              <a:t>Atemoriza-me o que sou para vós; consola-me o que sou convosco. Pois para vós sou bispo; convosco, sou cristão. Aquele é nome do ofício recebido; este, da graça; aquele, do perigo; este, da salvação</a:t>
            </a:r>
            <a:r>
              <a:rPr lang="pt-BR" dirty="0" smtClean="0"/>
              <a:t>”</a:t>
            </a:r>
            <a:endParaRPr lang="pt-BR" b="1" dirty="0" smtClean="0">
              <a:solidFill>
                <a:srgbClr val="00B0F0"/>
              </a:solidFill>
            </a:endParaRPr>
          </a:p>
          <a:p>
            <a:pPr>
              <a:spcAft>
                <a:spcPts val="1800"/>
              </a:spcAft>
            </a:pPr>
            <a:r>
              <a:rPr lang="pt-BR" b="1" dirty="0" smtClean="0">
                <a:solidFill>
                  <a:srgbClr val="00B050"/>
                </a:solidFill>
              </a:rPr>
              <a:t>Os casais cristãos				</a:t>
            </a:r>
            <a:r>
              <a:rPr lang="pt-BR" b="1" dirty="0" smtClean="0">
                <a:solidFill>
                  <a:srgbClr val="C00000"/>
                </a:solidFill>
              </a:rPr>
              <a:t>Os </a:t>
            </a:r>
            <a:r>
              <a:rPr lang="pt-BR" b="1" dirty="0" smtClean="0">
                <a:solidFill>
                  <a:srgbClr val="C00000"/>
                </a:solidFill>
              </a:rPr>
              <a:t>Coroinhas </a:t>
            </a:r>
            <a:r>
              <a:rPr lang="pt-BR" b="1" dirty="0" smtClean="0">
                <a:solidFill>
                  <a:srgbClr val="C00000"/>
                </a:solidFill>
              </a:rPr>
              <a:t>e a Infância Missionária</a:t>
            </a:r>
          </a:p>
          <a:p>
            <a:pPr>
              <a:spcAft>
                <a:spcPts val="1800"/>
              </a:spcAft>
            </a:pPr>
            <a:r>
              <a:rPr lang="pt-BR" b="1" dirty="0" smtClean="0">
                <a:solidFill>
                  <a:srgbClr val="C00000"/>
                </a:solidFill>
              </a:rPr>
              <a:t>As mulheres, mas ainda é preciso ampliar espaços para uma presença feminina mais incisiva na Igreja</a:t>
            </a:r>
          </a:p>
          <a:p>
            <a:pPr>
              <a:spcAft>
                <a:spcPts val="1800"/>
              </a:spcAft>
            </a:pPr>
            <a:r>
              <a:rPr lang="pt-BR" b="1" dirty="0" smtClean="0">
                <a:solidFill>
                  <a:srgbClr val="0070C0"/>
                </a:solidFill>
              </a:rPr>
              <a:t>Opção preferencial pelos jovens</a:t>
            </a:r>
            <a:r>
              <a:rPr lang="pt-BR" b="1" dirty="0" smtClean="0">
                <a:solidFill>
                  <a:srgbClr val="C00000"/>
                </a:solidFill>
              </a:rPr>
              <a:t>		</a:t>
            </a:r>
            <a:r>
              <a:rPr lang="pt-BR" b="1" dirty="0" smtClean="0">
                <a:solidFill>
                  <a:srgbClr val="002060"/>
                </a:solidFill>
              </a:rPr>
              <a:t>Os Idosos</a:t>
            </a:r>
          </a:p>
          <a:p>
            <a:pPr>
              <a:spcAft>
                <a:spcPts val="1800"/>
              </a:spcAft>
            </a:pPr>
            <a:r>
              <a:rPr lang="pt-B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Os viúvos e as viúvas</a:t>
            </a:r>
          </a:p>
          <a:p>
            <a:pPr>
              <a:spcAft>
                <a:spcPts val="1800"/>
              </a:spcAft>
            </a:pPr>
            <a:r>
              <a:rPr lang="pt-BR" dirty="0" smtClean="0">
                <a:solidFill>
                  <a:srgbClr val="00B050"/>
                </a:solidFill>
              </a:rPr>
              <a:t>Leigos e Leigas missionários além fronteiras</a:t>
            </a:r>
          </a:p>
          <a:p>
            <a:pPr>
              <a:spcAft>
                <a:spcPts val="1800"/>
              </a:spcAft>
            </a:pPr>
            <a:r>
              <a:rPr lang="pt-BR" b="1" dirty="0" smtClean="0">
                <a:solidFill>
                  <a:srgbClr val="C00000"/>
                </a:solidFill>
              </a:rPr>
              <a:t>Leigos e leigas nas ONGS, nos partidos políticos, nos sindicatos, conselhos de políticas</a:t>
            </a:r>
            <a:endParaRPr lang="pt-BR" b="1" dirty="0" smtClean="0">
              <a:solidFill>
                <a:srgbClr val="FF0000"/>
              </a:solidFill>
            </a:endParaRPr>
          </a:p>
        </p:txBody>
      </p:sp>
      <p:sp>
        <p:nvSpPr>
          <p:cNvPr id="6" name="Seta para a direita 5"/>
          <p:cNvSpPr/>
          <p:nvPr/>
        </p:nvSpPr>
        <p:spPr>
          <a:xfrm>
            <a:off x="0" y="2852936"/>
            <a:ext cx="25152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para a direita 6"/>
          <p:cNvSpPr/>
          <p:nvPr/>
        </p:nvSpPr>
        <p:spPr>
          <a:xfrm>
            <a:off x="4572000" y="2924944"/>
            <a:ext cx="25152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eta para a direita 7"/>
          <p:cNvSpPr/>
          <p:nvPr/>
        </p:nvSpPr>
        <p:spPr>
          <a:xfrm>
            <a:off x="0" y="5157192"/>
            <a:ext cx="25152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eta para a direita 8"/>
          <p:cNvSpPr/>
          <p:nvPr/>
        </p:nvSpPr>
        <p:spPr>
          <a:xfrm>
            <a:off x="0" y="3356992"/>
            <a:ext cx="25152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Seta para a direita 9"/>
          <p:cNvSpPr/>
          <p:nvPr/>
        </p:nvSpPr>
        <p:spPr>
          <a:xfrm>
            <a:off x="0" y="4149080"/>
            <a:ext cx="25152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 para a direita 10"/>
          <p:cNvSpPr/>
          <p:nvPr/>
        </p:nvSpPr>
        <p:spPr>
          <a:xfrm>
            <a:off x="0" y="5661248"/>
            <a:ext cx="25152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Seta para a direita 11"/>
          <p:cNvSpPr/>
          <p:nvPr/>
        </p:nvSpPr>
        <p:spPr>
          <a:xfrm>
            <a:off x="0" y="4653136"/>
            <a:ext cx="25152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Seta para a direita 12"/>
          <p:cNvSpPr/>
          <p:nvPr/>
        </p:nvSpPr>
        <p:spPr>
          <a:xfrm>
            <a:off x="4572000" y="4149080"/>
            <a:ext cx="25152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2307</Words>
  <Application>Microsoft Office PowerPoint</Application>
  <PresentationFormat>Apresentação na tela (4:3)</PresentationFormat>
  <Paragraphs>192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Edna</dc:creator>
  <cp:lastModifiedBy>MAURICIO</cp:lastModifiedBy>
  <cp:revision>18</cp:revision>
  <dcterms:created xsi:type="dcterms:W3CDTF">2016-04-19T09:42:22Z</dcterms:created>
  <dcterms:modified xsi:type="dcterms:W3CDTF">2017-10-08T01:16:16Z</dcterms:modified>
</cp:coreProperties>
</file>