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0" r:id="rId5"/>
    <p:sldId id="280" r:id="rId6"/>
    <p:sldId id="271" r:id="rId7"/>
    <p:sldId id="272" r:id="rId8"/>
    <p:sldId id="273" r:id="rId9"/>
    <p:sldId id="281" r:id="rId10"/>
    <p:sldId id="274" r:id="rId11"/>
    <p:sldId id="282" r:id="rId12"/>
    <p:sldId id="275" r:id="rId13"/>
    <p:sldId id="276" r:id="rId14"/>
    <p:sldId id="277" r:id="rId15"/>
    <p:sldId id="259" r:id="rId16"/>
    <p:sldId id="260" r:id="rId17"/>
    <p:sldId id="262" r:id="rId18"/>
    <p:sldId id="263" r:id="rId19"/>
    <p:sldId id="264" r:id="rId20"/>
    <p:sldId id="265" r:id="rId21"/>
    <p:sldId id="266" r:id="rId22"/>
    <p:sldId id="268" r:id="rId23"/>
    <p:sldId id="269" r:id="rId24"/>
    <p:sldId id="278" r:id="rId25"/>
    <p:sldId id="279" r:id="rId26"/>
  </p:sldIdLst>
  <p:sldSz cx="9144000" cy="6858000" type="screen4x3"/>
  <p:notesSz cx="6858000" cy="9144000"/>
  <p:defaultText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24" autoAdjust="0"/>
  </p:normalViewPr>
  <p:slideViewPr>
    <p:cSldViewPr snapToGrid="0" snapToObjects="1">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x-none"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D3A16F3-6168-124F-AF94-5EFD9EB9C6DE}" type="slidenum">
              <a:rPr lang="pt-BR" smtClean="0"/>
              <a:pPr/>
              <a:t>‹nº›</a:t>
            </a:fld>
            <a:endParaRPr lang="pt-B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D3A16F3-6168-124F-AF94-5EFD9EB9C6D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x-none"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3A16F3-6168-124F-AF94-5EFD9EB9C6DE}"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x-none"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3A16F3-6168-124F-AF94-5EFD9EB9C6DE}" type="slidenum">
              <a:rPr lang="pt-BR" smtClean="0"/>
              <a:pPr/>
              <a:t>‹nº›</a:t>
            </a:fld>
            <a:endParaRPr lang="pt-BR"/>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x-none"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3A16F3-6168-124F-AF94-5EFD9EB9C6DE}" type="slidenum">
              <a:rPr lang="pt-BR" smtClean="0"/>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x-none"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3A16F3-6168-124F-AF94-5EFD9EB9C6DE}" type="slidenum">
              <a:rPr lang="pt-BR" smtClean="0"/>
              <a:pPr/>
              <a:t>‹nº›</a:t>
            </a:fld>
            <a:endParaRPr lang="pt-B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3A16F3-6168-124F-AF94-5EFD9EB9C6DE}"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x-none"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D3A16F3-6168-124F-AF94-5EFD9EB9C6DE}" type="slidenum">
              <a:rPr lang="pt-BR" smtClean="0"/>
              <a:pPr/>
              <a:t>‹nº›</a:t>
            </a:fld>
            <a:endParaRPr lang="pt-BR"/>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3A16F3-6168-124F-AF94-5EFD9EB9C6DE}"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6"/>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D3A16F3-6168-124F-AF94-5EFD9EB9C6DE}" type="slidenum">
              <a:rPr lang="pt-BR" smtClean="0"/>
              <a:pPr/>
              <a:t>‹nº›</a:t>
            </a:fld>
            <a:endParaRPr lang="pt-BR"/>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3A16F3-6168-124F-AF94-5EFD9EB9C6DE}" type="slidenum">
              <a:rPr lang="pt-BR" smtClean="0"/>
              <a:pPr/>
              <a:t>‹nº›</a:t>
            </a:fld>
            <a:endParaRPr lang="pt-B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3A16F3-6168-124F-AF94-5EFD9EB9C6DE}" type="slidenum">
              <a:rPr lang="pt-BR" smtClean="0"/>
              <a:pPr/>
              <a:t>‹nº›</a:t>
            </a:fld>
            <a:endParaRPr lang="pt-B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3A16F3-6168-124F-AF94-5EFD9EB9C6DE}" type="slidenum">
              <a:rPr lang="pt-BR" smtClean="0"/>
              <a:pPr/>
              <a:t>‹nº›</a:t>
            </a:fld>
            <a:endParaRPr lang="pt-B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C87EF314-EB85-864E-B2DB-EDC0CA7BCC5F}" type="datetimeFigureOut">
              <a:rPr lang="pt-BR" smtClean="0"/>
              <a:pPr/>
              <a:t>22/11/2015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D3A16F3-6168-124F-AF94-5EFD9EB9C6DE}"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C87EF314-EB85-864E-B2DB-EDC0CA7BCC5F}" type="datetimeFigureOut">
              <a:rPr lang="pt-BR" smtClean="0"/>
              <a:pPr/>
              <a:t>22/11/2015</a:t>
            </a:fld>
            <a:endParaRPr lang="pt-BR"/>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pt-BR"/>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9D3A16F3-6168-124F-AF94-5EFD9EB9C6DE}" type="slidenum">
              <a:rPr lang="pt-BR" smtClean="0"/>
              <a:pPr/>
              <a:t>‹nº›</a:t>
            </a:fld>
            <a:endParaRPr lang="pt-BR"/>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07" y="968189"/>
            <a:ext cx="7799387" cy="997090"/>
          </a:xfrm>
        </p:spPr>
        <p:txBody>
          <a:bodyPr/>
          <a:lstStyle/>
          <a:p>
            <a:r>
              <a:rPr lang="pt-BR" b="1" dirty="0" smtClean="0">
                <a:latin typeface="Adobe Arabic" pitchFamily="18" charset="-78"/>
                <a:cs typeface="Adobe Arabic" pitchFamily="18" charset="-78"/>
              </a:rPr>
              <a:t>XI PLANO DE PASTORAL</a:t>
            </a:r>
            <a:endParaRPr lang="pt-BR" b="1" dirty="0">
              <a:latin typeface="Adobe Arabic" pitchFamily="18" charset="-78"/>
              <a:cs typeface="Adobe Arabic" pitchFamily="18" charset="-78"/>
            </a:endParaRPr>
          </a:p>
        </p:txBody>
      </p:sp>
      <p:sp>
        <p:nvSpPr>
          <p:cNvPr id="3" name="Subtitle 2"/>
          <p:cNvSpPr>
            <a:spLocks noGrp="1"/>
          </p:cNvSpPr>
          <p:nvPr>
            <p:ph type="subTitle" idx="1"/>
          </p:nvPr>
        </p:nvSpPr>
        <p:spPr>
          <a:xfrm>
            <a:off x="685707" y="1965279"/>
            <a:ext cx="7799387" cy="710686"/>
          </a:xfrm>
        </p:spPr>
        <p:txBody>
          <a:bodyPr>
            <a:noAutofit/>
          </a:bodyPr>
          <a:lstStyle/>
          <a:p>
            <a:r>
              <a:rPr lang="pt-BR" sz="4800" b="1" dirty="0" smtClean="0">
                <a:solidFill>
                  <a:schemeClr val="tx1"/>
                </a:solidFill>
              </a:rPr>
              <a:t>2013-2016</a:t>
            </a:r>
            <a:endParaRPr lang="pt-BR" sz="48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92" y="2675964"/>
            <a:ext cx="4216091" cy="31558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843" y="4507213"/>
            <a:ext cx="3671248" cy="191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para a ação evangelizadora</a:t>
            </a:r>
            <a:endParaRPr lang="pt-BR" dirty="0"/>
          </a:p>
        </p:txBody>
      </p:sp>
      <p:sp>
        <p:nvSpPr>
          <p:cNvPr id="3" name="Espaço Reservado para Conteúdo 2"/>
          <p:cNvSpPr>
            <a:spLocks noGrp="1"/>
          </p:cNvSpPr>
          <p:nvPr>
            <p:ph idx="1"/>
          </p:nvPr>
        </p:nvSpPr>
        <p:spPr>
          <a:xfrm>
            <a:off x="658813" y="2286000"/>
            <a:ext cx="7824787" cy="4142509"/>
          </a:xfrm>
        </p:spPr>
        <p:txBody>
          <a:bodyPr>
            <a:normAutofit/>
          </a:bodyPr>
          <a:lstStyle/>
          <a:p>
            <a:r>
              <a:rPr lang="pt-BR" sz="3200" b="1" dirty="0" smtClean="0">
                <a:latin typeface="Agency FB" pitchFamily="34" charset="0"/>
              </a:rPr>
              <a:t>Secularismo, indiferentismo</a:t>
            </a:r>
          </a:p>
          <a:p>
            <a:r>
              <a:rPr lang="pt-BR" sz="3200" b="1" dirty="0" smtClean="0">
                <a:latin typeface="Agency FB" pitchFamily="34" charset="0"/>
              </a:rPr>
              <a:t>Acervo cultural imenso: acesso dos mais jovens</a:t>
            </a:r>
          </a:p>
          <a:p>
            <a:r>
              <a:rPr lang="pt-BR" sz="3200" b="1" dirty="0" smtClean="0">
                <a:latin typeface="Agency FB" pitchFamily="34" charset="0"/>
              </a:rPr>
              <a:t>Riqueza econômica X desigualdade</a:t>
            </a:r>
          </a:p>
          <a:p>
            <a:r>
              <a:rPr lang="pt-BR" sz="3200" b="1" dirty="0" smtClean="0">
                <a:latin typeface="Agency FB" pitchFamily="34" charset="0"/>
              </a:rPr>
              <a:t>Vida política X pouca formação política</a:t>
            </a:r>
          </a:p>
        </p:txBody>
      </p:sp>
    </p:spTree>
    <p:extLst>
      <p:ext uri="{BB962C8B-B14F-4D97-AF65-F5344CB8AC3E}">
        <p14:creationId xmlns:p14="http://schemas.microsoft.com/office/powerpoint/2010/main" val="195538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Desafios para a ação evangelizadora</a:t>
            </a:r>
          </a:p>
        </p:txBody>
      </p:sp>
      <p:sp>
        <p:nvSpPr>
          <p:cNvPr id="3" name="Espaço Reservado para Conteúdo 2"/>
          <p:cNvSpPr>
            <a:spLocks noGrp="1"/>
          </p:cNvSpPr>
          <p:nvPr>
            <p:ph idx="1"/>
          </p:nvPr>
        </p:nvSpPr>
        <p:spPr>
          <a:xfrm>
            <a:off x="532263" y="2286000"/>
            <a:ext cx="8065827" cy="3840163"/>
          </a:xfrm>
        </p:spPr>
        <p:txBody>
          <a:bodyPr/>
          <a:lstStyle/>
          <a:p>
            <a:r>
              <a:rPr lang="pt-BR" sz="3200" b="1" dirty="0">
                <a:latin typeface="Agency FB" panose="020B0503020202020204" pitchFamily="34" charset="0"/>
              </a:rPr>
              <a:t>Violência, insegurança, crime organizado</a:t>
            </a:r>
          </a:p>
          <a:p>
            <a:r>
              <a:rPr lang="pt-BR" sz="3200" b="1" dirty="0">
                <a:latin typeface="Agency FB" panose="020B0503020202020204" pitchFamily="34" charset="0"/>
              </a:rPr>
              <a:t>Exploração imobiliária</a:t>
            </a:r>
          </a:p>
          <a:p>
            <a:r>
              <a:rPr lang="pt-BR" sz="3200" b="1" dirty="0">
                <a:latin typeface="Agency FB" panose="020B0503020202020204" pitchFamily="34" charset="0"/>
              </a:rPr>
              <a:t>Droga e juventude</a:t>
            </a:r>
          </a:p>
          <a:p>
            <a:r>
              <a:rPr lang="pt-BR" sz="3200" b="1" dirty="0">
                <a:latin typeface="Agency FB" panose="020B0503020202020204" pitchFamily="34" charset="0"/>
              </a:rPr>
              <a:t>Consumismo</a:t>
            </a:r>
          </a:p>
          <a:p>
            <a:r>
              <a:rPr lang="pt-BR" sz="3200" b="1" dirty="0">
                <a:latin typeface="Agency FB" panose="020B0503020202020204" pitchFamily="34" charset="0"/>
              </a:rPr>
              <a:t>Individualismo e isolamento</a:t>
            </a:r>
          </a:p>
          <a:p>
            <a:endParaRPr lang="pt-BR" dirty="0"/>
          </a:p>
        </p:txBody>
      </p:sp>
    </p:spTree>
    <p:extLst>
      <p:ext uri="{BB962C8B-B14F-4D97-AF65-F5344CB8AC3E}">
        <p14:creationId xmlns:p14="http://schemas.microsoft.com/office/powerpoint/2010/main" val="92291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para a evangelização</a:t>
            </a:r>
            <a:endParaRPr lang="pt-BR" dirty="0"/>
          </a:p>
        </p:txBody>
      </p:sp>
      <p:sp>
        <p:nvSpPr>
          <p:cNvPr id="3" name="Espaço Reservado para Conteúdo 2"/>
          <p:cNvSpPr>
            <a:spLocks noGrp="1"/>
          </p:cNvSpPr>
          <p:nvPr>
            <p:ph idx="1"/>
          </p:nvPr>
        </p:nvSpPr>
        <p:spPr>
          <a:xfrm>
            <a:off x="429491" y="2036619"/>
            <a:ext cx="8312727" cy="4459716"/>
          </a:xfrm>
        </p:spPr>
        <p:txBody>
          <a:bodyPr>
            <a:noAutofit/>
          </a:bodyPr>
          <a:lstStyle/>
          <a:p>
            <a:r>
              <a:rPr lang="pt-BR" sz="3200" b="1" dirty="0" smtClean="0">
                <a:latin typeface="Agency FB" pitchFamily="34" charset="0"/>
              </a:rPr>
              <a:t>Meios de comunicação: instrumentos do bem e do mal</a:t>
            </a:r>
          </a:p>
          <a:p>
            <a:r>
              <a:rPr lang="pt-BR" sz="3200" b="1" dirty="0" smtClean="0">
                <a:latin typeface="Agency FB" pitchFamily="34" charset="0"/>
              </a:rPr>
              <a:t>Internet</a:t>
            </a:r>
          </a:p>
          <a:p>
            <a:r>
              <a:rPr lang="pt-BR" sz="3200" b="1" dirty="0" smtClean="0">
                <a:latin typeface="Agency FB" pitchFamily="34" charset="0"/>
              </a:rPr>
              <a:t>Degradação do meio ambiente</a:t>
            </a:r>
          </a:p>
          <a:p>
            <a:r>
              <a:rPr lang="pt-BR" sz="3200" b="1" dirty="0" smtClean="0">
                <a:latin typeface="Agency FB" pitchFamily="34" charset="0"/>
              </a:rPr>
              <a:t>Família</a:t>
            </a:r>
          </a:p>
          <a:p>
            <a:r>
              <a:rPr lang="pt-BR" sz="3200" b="1" dirty="0" smtClean="0">
                <a:latin typeface="Agency FB" pitchFamily="34" charset="0"/>
              </a:rPr>
              <a:t>Relações humanas</a:t>
            </a:r>
          </a:p>
          <a:p>
            <a:r>
              <a:rPr lang="pt-BR" sz="3200" b="1" dirty="0" smtClean="0">
                <a:latin typeface="Agency FB" pitchFamily="34" charset="0"/>
              </a:rPr>
              <a:t>Drama da saúde pública</a:t>
            </a:r>
            <a:endParaRPr lang="pt-BR" sz="3200" b="1" dirty="0">
              <a:latin typeface="Agency FB" pitchFamily="34" charset="0"/>
            </a:endParaRPr>
          </a:p>
        </p:txBody>
      </p:sp>
    </p:spTree>
    <p:extLst>
      <p:ext uri="{BB962C8B-B14F-4D97-AF65-F5344CB8AC3E}">
        <p14:creationId xmlns:p14="http://schemas.microsoft.com/office/powerpoint/2010/main" val="2005591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eclesiais</a:t>
            </a:r>
            <a:endParaRPr lang="pt-BR" dirty="0"/>
          </a:p>
        </p:txBody>
      </p:sp>
      <p:sp>
        <p:nvSpPr>
          <p:cNvPr id="3" name="Espaço Reservado para Conteúdo 2"/>
          <p:cNvSpPr>
            <a:spLocks noGrp="1"/>
          </p:cNvSpPr>
          <p:nvPr>
            <p:ph idx="1"/>
          </p:nvPr>
        </p:nvSpPr>
        <p:spPr>
          <a:xfrm>
            <a:off x="484909" y="2092036"/>
            <a:ext cx="8229600" cy="4253346"/>
          </a:xfrm>
        </p:spPr>
        <p:txBody>
          <a:bodyPr/>
          <a:lstStyle/>
          <a:p>
            <a:r>
              <a:rPr lang="pt-BR" sz="3000" b="1" dirty="0" smtClean="0">
                <a:latin typeface="Agency FB" pitchFamily="34" charset="0"/>
              </a:rPr>
              <a:t>Religiosidade alienante: individualismo e relativismo</a:t>
            </a:r>
          </a:p>
          <a:p>
            <a:r>
              <a:rPr lang="pt-BR" sz="3000" b="1" dirty="0" smtClean="0">
                <a:latin typeface="Agency FB" pitchFamily="34" charset="0"/>
              </a:rPr>
              <a:t>Dar razões da esperança através do testemunho cristão</a:t>
            </a:r>
          </a:p>
          <a:p>
            <a:r>
              <a:rPr lang="pt-BR" sz="3000" b="1" dirty="0" smtClean="0">
                <a:latin typeface="Agency FB" pitchFamily="34" charset="0"/>
              </a:rPr>
              <a:t>Diminuição das vocações sacerdotais e religiosas</a:t>
            </a:r>
          </a:p>
          <a:p>
            <a:r>
              <a:rPr lang="pt-BR" sz="3000" b="1" dirty="0" smtClean="0">
                <a:latin typeface="Agency FB" pitchFamily="34" charset="0"/>
              </a:rPr>
              <a:t>Formação dos leigos: protagonismo </a:t>
            </a:r>
          </a:p>
          <a:p>
            <a:r>
              <a:rPr lang="pt-BR" sz="3000" b="1" dirty="0" smtClean="0">
                <a:latin typeface="Agency FB" pitchFamily="34" charset="0"/>
              </a:rPr>
              <a:t>Abandono da Igreja católica</a:t>
            </a:r>
          </a:p>
          <a:p>
            <a:r>
              <a:rPr lang="pt-BR" sz="3000" b="1" dirty="0" smtClean="0">
                <a:latin typeface="Agency FB" pitchFamily="34" charset="0"/>
              </a:rPr>
              <a:t>O preceito dominical</a:t>
            </a:r>
          </a:p>
          <a:p>
            <a:endParaRPr lang="pt-BR" dirty="0"/>
          </a:p>
        </p:txBody>
      </p:sp>
    </p:spTree>
    <p:extLst>
      <p:ext uri="{BB962C8B-B14F-4D97-AF65-F5344CB8AC3E}">
        <p14:creationId xmlns:p14="http://schemas.microsoft.com/office/powerpoint/2010/main" val="989624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eclesiais</a:t>
            </a:r>
            <a:endParaRPr lang="pt-BR" dirty="0"/>
          </a:p>
        </p:txBody>
      </p:sp>
      <p:sp>
        <p:nvSpPr>
          <p:cNvPr id="3" name="Espaço Reservado para Conteúdo 2"/>
          <p:cNvSpPr>
            <a:spLocks noGrp="1"/>
          </p:cNvSpPr>
          <p:nvPr>
            <p:ph idx="1"/>
          </p:nvPr>
        </p:nvSpPr>
        <p:spPr>
          <a:xfrm>
            <a:off x="484909" y="2286000"/>
            <a:ext cx="8257309" cy="4100945"/>
          </a:xfrm>
        </p:spPr>
        <p:txBody>
          <a:bodyPr>
            <a:normAutofit/>
          </a:bodyPr>
          <a:lstStyle/>
          <a:p>
            <a:r>
              <a:rPr lang="pt-BR" sz="3000" b="1" dirty="0" smtClean="0">
                <a:latin typeface="Agency FB" pitchFamily="34" charset="0"/>
              </a:rPr>
              <a:t>Crise dos matrimônio</a:t>
            </a:r>
          </a:p>
          <a:p>
            <a:r>
              <a:rPr lang="pt-BR" sz="3000" b="1" dirty="0" smtClean="0">
                <a:latin typeface="Agency FB" pitchFamily="34" charset="0"/>
              </a:rPr>
              <a:t>Diminuição na administração dos sacramentos</a:t>
            </a:r>
          </a:p>
          <a:p>
            <a:r>
              <a:rPr lang="pt-BR" sz="3000" b="1" dirty="0" smtClean="0">
                <a:latin typeface="Agency FB" pitchFamily="34" charset="0"/>
              </a:rPr>
              <a:t>Deterioração dos costumes</a:t>
            </a:r>
          </a:p>
          <a:p>
            <a:r>
              <a:rPr lang="pt-BR" sz="3000" b="1" dirty="0" smtClean="0">
                <a:latin typeface="Agency FB" pitchFamily="34" charset="0"/>
              </a:rPr>
              <a:t>Atuação nos Meios de comunicação Social</a:t>
            </a:r>
          </a:p>
          <a:p>
            <a:r>
              <a:rPr lang="pt-BR" sz="3000" b="1" dirty="0" smtClean="0">
                <a:latin typeface="Agency FB" pitchFamily="34" charset="0"/>
              </a:rPr>
              <a:t>Comunidades e paróquias pobres X solidariedade</a:t>
            </a:r>
          </a:p>
          <a:p>
            <a:r>
              <a:rPr lang="pt-BR" sz="3000" b="1" dirty="0" smtClean="0">
                <a:latin typeface="Agency FB" pitchFamily="34" charset="0"/>
              </a:rPr>
              <a:t>Presença capilar da Igreja: novas paróquias e comunidades</a:t>
            </a:r>
            <a:endParaRPr lang="pt-BR" sz="3000" b="1" dirty="0">
              <a:latin typeface="Agency FB" pitchFamily="34" charset="0"/>
            </a:endParaRPr>
          </a:p>
        </p:txBody>
      </p:sp>
    </p:spTree>
    <p:extLst>
      <p:ext uri="{BB962C8B-B14F-4D97-AF65-F5344CB8AC3E}">
        <p14:creationId xmlns:p14="http://schemas.microsoft.com/office/powerpoint/2010/main" val="4113431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SITUAÇÕES NOVAS</a:t>
            </a:r>
            <a:endParaRPr lang="pt-BR" dirty="0"/>
          </a:p>
        </p:txBody>
      </p:sp>
      <p:sp>
        <p:nvSpPr>
          <p:cNvPr id="3" name="Content Placeholder 2"/>
          <p:cNvSpPr>
            <a:spLocks noGrp="1"/>
          </p:cNvSpPr>
          <p:nvPr>
            <p:ph idx="1"/>
          </p:nvPr>
        </p:nvSpPr>
        <p:spPr>
          <a:xfrm>
            <a:off x="658813" y="2286000"/>
            <a:ext cx="7824787" cy="4100945"/>
          </a:xfrm>
        </p:spPr>
        <p:txBody>
          <a:bodyPr>
            <a:noAutofit/>
          </a:bodyPr>
          <a:lstStyle/>
          <a:p>
            <a:pPr algn="just"/>
            <a:r>
              <a:rPr lang="pt-BR" sz="3200" b="1" dirty="0" smtClean="0">
                <a:latin typeface="Agency FB" pitchFamily="34" charset="0"/>
              </a:rPr>
              <a:t>Esta </a:t>
            </a:r>
            <a:r>
              <a:rPr lang="pt-BR" sz="3200" b="1" dirty="0">
                <a:latin typeface="Agency FB" pitchFamily="34" charset="0"/>
              </a:rPr>
              <a:t>Igreja vê-se hoje diante de situações novas, tanto do ponto de vista religioso e pastoral, como do ponto de vista social, político e cultural; essas situações representam uma chance e um convite para atuar de forma nova e perseverante; mas também mostram situações desafiadoras, em que a missão da Igreja precisa ser exercitada com renovada atenção e empenho.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URGÊNCIAS PASTORAIS</a:t>
            </a:r>
            <a:endParaRPr lang="pt-BR" dirty="0"/>
          </a:p>
        </p:txBody>
      </p:sp>
      <p:sp>
        <p:nvSpPr>
          <p:cNvPr id="3" name="Content Placeholder 2"/>
          <p:cNvSpPr>
            <a:spLocks noGrp="1"/>
          </p:cNvSpPr>
          <p:nvPr>
            <p:ph idx="1"/>
          </p:nvPr>
        </p:nvSpPr>
        <p:spPr>
          <a:xfrm>
            <a:off x="658813" y="2286000"/>
            <a:ext cx="7824787" cy="3840163"/>
          </a:xfrm>
        </p:spPr>
        <p:txBody>
          <a:bodyPr>
            <a:normAutofit/>
          </a:bodyPr>
          <a:lstStyle/>
          <a:p>
            <a:pPr algn="just"/>
            <a:r>
              <a:rPr lang="pt-BR" sz="3600" b="1" dirty="0" smtClean="0">
                <a:latin typeface="Agency FB" pitchFamily="34" charset="0"/>
              </a:rPr>
              <a:t>Em sintonia com as Diretrizes </a:t>
            </a:r>
            <a:r>
              <a:rPr lang="pt-BR" sz="3600" b="1" dirty="0">
                <a:latin typeface="Agency FB" pitchFamily="34" charset="0"/>
              </a:rPr>
              <a:t>Gerais da Ação Evangelizadora da Igreja no </a:t>
            </a:r>
            <a:r>
              <a:rPr lang="pt-BR" sz="3600" b="1" dirty="0" smtClean="0">
                <a:latin typeface="Agency FB" pitchFamily="34" charset="0"/>
              </a:rPr>
              <a:t>Brasil</a:t>
            </a:r>
          </a:p>
          <a:p>
            <a:pPr algn="just"/>
            <a:r>
              <a:rPr lang="pt-BR" sz="3600" b="1" dirty="0" smtClean="0">
                <a:latin typeface="Agency FB" pitchFamily="34" charset="0"/>
              </a:rPr>
              <a:t>A </a:t>
            </a:r>
            <a:r>
              <a:rPr lang="pt-BR" sz="3600" b="1" dirty="0">
                <a:latin typeface="Agency FB" pitchFamily="34" charset="0"/>
              </a:rPr>
              <a:t>Arquidiocese de São Paulo coloca-se diante de seis </a:t>
            </a:r>
            <a:r>
              <a:rPr lang="pt-BR" sz="3600" b="1" dirty="0" smtClean="0">
                <a:latin typeface="Agency FB" pitchFamily="34" charset="0"/>
              </a:rPr>
              <a:t>URGÊNCIAS.</a:t>
            </a:r>
            <a:endParaRPr lang="pt-BR" sz="3600" b="1" dirty="0">
              <a:latin typeface="Agency FB"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Ação </a:t>
            </a:r>
            <a:r>
              <a:rPr lang="pt-BR" dirty="0"/>
              <a:t>audaz, decidida e </a:t>
            </a:r>
            <a:r>
              <a:rPr lang="pt-BR" dirty="0" smtClean="0"/>
              <a:t>comprometida</a:t>
            </a:r>
            <a:endParaRPr lang="pt-BR" dirty="0"/>
          </a:p>
        </p:txBody>
      </p:sp>
      <p:sp>
        <p:nvSpPr>
          <p:cNvPr id="3" name="Espaço Reservado para Conteúdo 2"/>
          <p:cNvSpPr>
            <a:spLocks noGrp="1"/>
          </p:cNvSpPr>
          <p:nvPr>
            <p:ph idx="1"/>
          </p:nvPr>
        </p:nvSpPr>
        <p:spPr>
          <a:xfrm>
            <a:off x="658813" y="2286000"/>
            <a:ext cx="7824787" cy="4087091"/>
          </a:xfrm>
        </p:spPr>
        <p:txBody>
          <a:bodyPr>
            <a:normAutofit/>
          </a:bodyPr>
          <a:lstStyle/>
          <a:p>
            <a:pPr algn="just"/>
            <a:r>
              <a:rPr lang="pt-BR" sz="2800" dirty="0">
                <a:latin typeface="Agency FB" pitchFamily="34" charset="0"/>
              </a:rPr>
              <a:t>69. No esforço de ser fiel à sua </a:t>
            </a:r>
            <a:r>
              <a:rPr lang="pt-BR" sz="2800" b="1" dirty="0">
                <a:latin typeface="Agency FB" pitchFamily="34" charset="0"/>
              </a:rPr>
              <a:t>história</a:t>
            </a:r>
            <a:r>
              <a:rPr lang="pt-BR" sz="2800" dirty="0">
                <a:latin typeface="Agency FB" pitchFamily="34" charset="0"/>
              </a:rPr>
              <a:t>, buscando uma maior fidelidade a Jesus Cristo e, atenta às imensas </a:t>
            </a:r>
            <a:r>
              <a:rPr lang="pt-BR" sz="2800" b="1" dirty="0">
                <a:latin typeface="Agency FB" pitchFamily="34" charset="0"/>
              </a:rPr>
              <a:t>possibilidades</a:t>
            </a:r>
            <a:r>
              <a:rPr lang="pt-BR" sz="2800" dirty="0">
                <a:latin typeface="Agency FB" pitchFamily="34" charset="0"/>
              </a:rPr>
              <a:t> que a cidade de São Paulo lhe proporciona para evangelizar, não obstante os </a:t>
            </a:r>
            <a:r>
              <a:rPr lang="pt-BR" sz="2800" b="1" dirty="0">
                <a:latin typeface="Agency FB" pitchFamily="34" charset="0"/>
              </a:rPr>
              <a:t>desafios</a:t>
            </a:r>
            <a:r>
              <a:rPr lang="pt-BR" sz="2800" dirty="0">
                <a:latin typeface="Agency FB" pitchFamily="34" charset="0"/>
              </a:rPr>
              <a:t> que muitas vezes são angustiantes, a Arquidiocese de São Paulo, através do 11º Plano de Pastoral, deseja apontar pistas para desencadear uma ação audaz, decidida e comprometida com o Evangelho, onde todos os seus membros sintam-se corresponsáveis e participantes da sua missão, no lugar e tarefa que lhes são </a:t>
            </a:r>
            <a:r>
              <a:rPr lang="pt-BR" sz="2800" dirty="0" smtClean="0">
                <a:latin typeface="Agency FB" pitchFamily="34" charset="0"/>
              </a:rPr>
              <a:t>próprios.</a:t>
            </a:r>
            <a:endParaRPr lang="pt-BR" sz="2800" dirty="0">
              <a:latin typeface="Agency FB" pitchFamily="34" charset="0"/>
            </a:endParaRPr>
          </a:p>
        </p:txBody>
      </p:sp>
    </p:spTree>
    <p:extLst>
      <p:ext uri="{BB962C8B-B14F-4D97-AF65-F5344CB8AC3E}">
        <p14:creationId xmlns:p14="http://schemas.microsoft.com/office/powerpoint/2010/main" val="50527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Evangelizar e formar</a:t>
            </a:r>
            <a:endParaRPr lang="pt-BR" dirty="0"/>
          </a:p>
        </p:txBody>
      </p:sp>
      <p:sp>
        <p:nvSpPr>
          <p:cNvPr id="3" name="Espaço Reservado para Conteúdo 2"/>
          <p:cNvSpPr>
            <a:spLocks noGrp="1"/>
          </p:cNvSpPr>
          <p:nvPr>
            <p:ph idx="1"/>
          </p:nvPr>
        </p:nvSpPr>
        <p:spPr>
          <a:xfrm>
            <a:off x="658813" y="2286000"/>
            <a:ext cx="7824787" cy="4045527"/>
          </a:xfrm>
        </p:spPr>
        <p:txBody>
          <a:bodyPr>
            <a:normAutofit/>
          </a:bodyPr>
          <a:lstStyle/>
          <a:p>
            <a:pPr algn="just"/>
            <a:r>
              <a:rPr lang="pt-BR" sz="3200" b="1" dirty="0">
                <a:latin typeface="Agency FB" pitchFamily="34" charset="0"/>
              </a:rPr>
              <a:t>70. A premissa fundamental para a escolha e a elaboração das propostas pastorais e seus respectivos projetos é evangelizar bem e formar discípulos missionários conscientes de que a conversão pastoral é o caminho necessário para a realização deste objetivo.</a:t>
            </a:r>
          </a:p>
        </p:txBody>
      </p:sp>
    </p:spTree>
    <p:extLst>
      <p:ext uri="{BB962C8B-B14F-4D97-AF65-F5344CB8AC3E}">
        <p14:creationId xmlns:p14="http://schemas.microsoft.com/office/powerpoint/2010/main" val="830763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Conversão Pastoral</a:t>
            </a:r>
            <a:endParaRPr lang="pt-BR" dirty="0"/>
          </a:p>
        </p:txBody>
      </p:sp>
      <p:sp>
        <p:nvSpPr>
          <p:cNvPr id="3" name="Espaço Reservado para Conteúdo 2"/>
          <p:cNvSpPr>
            <a:spLocks noGrp="1"/>
          </p:cNvSpPr>
          <p:nvPr>
            <p:ph idx="1"/>
          </p:nvPr>
        </p:nvSpPr>
        <p:spPr>
          <a:xfrm>
            <a:off x="658813" y="2286000"/>
            <a:ext cx="7824787" cy="4031673"/>
          </a:xfrm>
        </p:spPr>
        <p:txBody>
          <a:bodyPr>
            <a:normAutofit fontScale="92500"/>
          </a:bodyPr>
          <a:lstStyle/>
          <a:p>
            <a:pPr algn="just"/>
            <a:r>
              <a:rPr lang="pt-BR" sz="3200" i="1" dirty="0">
                <a:latin typeface="Agency FB" pitchFamily="34" charset="0"/>
              </a:rPr>
              <a:t>Uma verdadeira conversão pastoral deve estimular-nos e inspirar atitudes e iniciativas de </a:t>
            </a:r>
            <a:r>
              <a:rPr lang="pt-BR" sz="3200" b="1" i="1" dirty="0" smtClean="0">
                <a:latin typeface="Agency FB" pitchFamily="34" charset="0"/>
              </a:rPr>
              <a:t>auto-avaliação</a:t>
            </a:r>
            <a:r>
              <a:rPr lang="pt-BR" sz="3200" i="1" dirty="0" smtClean="0">
                <a:latin typeface="Agency FB" pitchFamily="34" charset="0"/>
              </a:rPr>
              <a:t> </a:t>
            </a:r>
            <a:r>
              <a:rPr lang="pt-BR" sz="3200" i="1" dirty="0">
                <a:latin typeface="Agency FB" pitchFamily="34" charset="0"/>
              </a:rPr>
              <a:t>e coragem de mudar várias estruturas pastorais em todos os níveis, serviços, organismos, movimentos e associações. </a:t>
            </a:r>
            <a:r>
              <a:rPr lang="pt-BR" sz="3200" b="1" i="1" dirty="0">
                <a:latin typeface="Agency FB" pitchFamily="34" charset="0"/>
              </a:rPr>
              <a:t>Temos necessidade urgente de viver na Igreja a paixão que norteia a vida de Jesus Cristo: o Reino de Deus, fonte de graça, justiça, paz e amor. Por esse Reino, o Senhor deu a </a:t>
            </a:r>
            <a:r>
              <a:rPr lang="pt-BR" sz="3200" b="1" i="1" dirty="0" smtClean="0">
                <a:latin typeface="Agency FB" pitchFamily="34" charset="0"/>
              </a:rPr>
              <a:t>vida </a:t>
            </a:r>
            <a:r>
              <a:rPr lang="pt-BR" sz="3200" dirty="0">
                <a:latin typeface="Agency FB" pitchFamily="34" charset="0"/>
              </a:rPr>
              <a:t>(DGAE 2011-2015, n.26).</a:t>
            </a:r>
          </a:p>
        </p:txBody>
      </p:sp>
    </p:spTree>
    <p:extLst>
      <p:ext uri="{BB962C8B-B14F-4D97-AF65-F5344CB8AC3E}">
        <p14:creationId xmlns:p14="http://schemas.microsoft.com/office/powerpoint/2010/main" val="2908994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800" dirty="0" smtClean="0">
                <a:latin typeface="Adobe Arabic" pitchFamily="18" charset="-78"/>
                <a:cs typeface="Adobe Arabic" pitchFamily="18" charset="-78"/>
              </a:rPr>
              <a:t>TESTEMUNHA DE JESUS CRISTO NA CIDADE</a:t>
            </a:r>
            <a:endParaRPr lang="pt-BR" sz="4800" dirty="0">
              <a:latin typeface="Adobe Arabic" pitchFamily="18" charset="-78"/>
              <a:cs typeface="Adobe Arabic" pitchFamily="18" charset="-78"/>
            </a:endParaRPr>
          </a:p>
        </p:txBody>
      </p:sp>
      <p:sp>
        <p:nvSpPr>
          <p:cNvPr id="3" name="Content Placeholder 2"/>
          <p:cNvSpPr>
            <a:spLocks noGrp="1"/>
          </p:cNvSpPr>
          <p:nvPr>
            <p:ph idx="1"/>
          </p:nvPr>
        </p:nvSpPr>
        <p:spPr>
          <a:xfrm>
            <a:off x="969818" y="2286000"/>
            <a:ext cx="7513782" cy="3840163"/>
          </a:xfrm>
        </p:spPr>
        <p:txBody>
          <a:bodyPr>
            <a:normAutofit/>
          </a:bodyPr>
          <a:lstStyle/>
          <a:p>
            <a:pPr algn="just"/>
            <a:r>
              <a:rPr lang="pt-BR" sz="3600" b="1" dirty="0" smtClean="0">
                <a:latin typeface="Agency FB" pitchFamily="34" charset="0"/>
              </a:rPr>
              <a:t>Qual </a:t>
            </a:r>
            <a:r>
              <a:rPr lang="pt-BR" sz="3600" b="1" dirty="0">
                <a:latin typeface="Agency FB" pitchFamily="34" charset="0"/>
              </a:rPr>
              <a:t>é o primeiro objetivo da presença da Igreja em São Paulo? </a:t>
            </a:r>
            <a:endParaRPr lang="pt-BR" sz="3600" b="1" dirty="0" smtClean="0">
              <a:latin typeface="Agency FB" pitchFamily="34" charset="0"/>
            </a:endParaRPr>
          </a:p>
          <a:p>
            <a:pPr algn="just"/>
            <a:r>
              <a:rPr lang="pt-BR" sz="3600" b="1" dirty="0">
                <a:latin typeface="Agency FB" pitchFamily="34" charset="0"/>
              </a:rPr>
              <a:t>S</a:t>
            </a:r>
            <a:r>
              <a:rPr lang="pt-BR" sz="3600" b="1" dirty="0" smtClean="0">
                <a:latin typeface="Agency FB" pitchFamily="34" charset="0"/>
              </a:rPr>
              <a:t>er </a:t>
            </a:r>
            <a:r>
              <a:rPr lang="pt-BR" sz="3600" b="1" dirty="0">
                <a:latin typeface="Agency FB" pitchFamily="34" charset="0"/>
              </a:rPr>
              <a:t>testemunha de Jesus Cristo e do Evangelho do Reino de Deus na grande cidade de São Paulo.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Seis urgências pastorais</a:t>
            </a:r>
            <a:endParaRPr lang="pt-BR" dirty="0"/>
          </a:p>
        </p:txBody>
      </p:sp>
      <p:sp>
        <p:nvSpPr>
          <p:cNvPr id="3" name="Espaço Reservado para Conteúdo 2"/>
          <p:cNvSpPr>
            <a:spLocks noGrp="1"/>
          </p:cNvSpPr>
          <p:nvPr>
            <p:ph idx="1"/>
          </p:nvPr>
        </p:nvSpPr>
        <p:spPr>
          <a:xfrm>
            <a:off x="658813" y="2286000"/>
            <a:ext cx="7824787" cy="4114800"/>
          </a:xfrm>
        </p:spPr>
        <p:txBody>
          <a:bodyPr>
            <a:normAutofit/>
          </a:bodyPr>
          <a:lstStyle/>
          <a:p>
            <a:pPr algn="just"/>
            <a:r>
              <a:rPr lang="pt-BR" sz="3200" dirty="0">
                <a:latin typeface="Agency FB" pitchFamily="34" charset="0"/>
              </a:rPr>
              <a:t>71. A partir da conversão pastoral e missionária, entende-se a importância das urgências pastorais: são </a:t>
            </a:r>
            <a:r>
              <a:rPr lang="pt-BR" sz="3200" b="1" dirty="0">
                <a:latin typeface="Agency FB" pitchFamily="34" charset="0"/>
              </a:rPr>
              <a:t>urgências na evangelização</a:t>
            </a:r>
            <a:r>
              <a:rPr lang="pt-BR" sz="3200" dirty="0">
                <a:latin typeface="Agency FB" pitchFamily="34" charset="0"/>
              </a:rPr>
              <a:t>. Tendo consciência da sua missão de transmitir e dar um alicerce sólido à fé, a Igreja do Brasil destaca cinco urgências na evangelização, às quais a Arquidiocese de São Paulo acrescenta uma sexta, relacionada à </a:t>
            </a:r>
            <a:r>
              <a:rPr lang="pt-BR" sz="3200" dirty="0" smtClean="0">
                <a:latin typeface="Agency FB" pitchFamily="34" charset="0"/>
              </a:rPr>
              <a:t>juventude</a:t>
            </a:r>
            <a:endParaRPr lang="pt-BR" sz="3200" dirty="0">
              <a:latin typeface="Agency FB" pitchFamily="34" charset="0"/>
            </a:endParaRPr>
          </a:p>
        </p:txBody>
      </p:sp>
    </p:spTree>
    <p:extLst>
      <p:ext uri="{BB962C8B-B14F-4D97-AF65-F5344CB8AC3E}">
        <p14:creationId xmlns:p14="http://schemas.microsoft.com/office/powerpoint/2010/main" val="1860324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Seis Urgências</a:t>
            </a:r>
            <a:endParaRPr lang="pt-BR" dirty="0"/>
          </a:p>
        </p:txBody>
      </p:sp>
      <p:sp>
        <p:nvSpPr>
          <p:cNvPr id="3" name="Espaço Reservado para Conteúdo 2"/>
          <p:cNvSpPr>
            <a:spLocks noGrp="1"/>
          </p:cNvSpPr>
          <p:nvPr>
            <p:ph idx="1"/>
          </p:nvPr>
        </p:nvSpPr>
        <p:spPr>
          <a:xfrm>
            <a:off x="658813" y="2286000"/>
            <a:ext cx="8055696" cy="4170218"/>
          </a:xfrm>
        </p:spPr>
        <p:txBody>
          <a:bodyPr>
            <a:normAutofit/>
          </a:bodyPr>
          <a:lstStyle/>
          <a:p>
            <a:r>
              <a:rPr lang="pt-BR" sz="2400" b="1" dirty="0">
                <a:latin typeface="Agency FB" pitchFamily="34" charset="0"/>
              </a:rPr>
              <a:t>Primeira urgência: Igreja em estado permanente de missão</a:t>
            </a:r>
            <a:r>
              <a:rPr lang="pt-BR" sz="2400" dirty="0">
                <a:latin typeface="Agency FB" pitchFamily="34" charset="0"/>
              </a:rPr>
              <a:t>; </a:t>
            </a:r>
          </a:p>
          <a:p>
            <a:r>
              <a:rPr lang="pt-BR" sz="2400" dirty="0">
                <a:latin typeface="Agency FB" pitchFamily="34" charset="0"/>
              </a:rPr>
              <a:t>Segunda urgência: Igreja - casa da iniciação à vida cristã; </a:t>
            </a:r>
            <a:endParaRPr lang="pt-BR" sz="2400" dirty="0" smtClean="0">
              <a:latin typeface="Agency FB" pitchFamily="34" charset="0"/>
            </a:endParaRPr>
          </a:p>
          <a:p>
            <a:r>
              <a:rPr lang="pt-BR" sz="2400" b="1" dirty="0">
                <a:solidFill>
                  <a:srgbClr val="FF0000"/>
                </a:solidFill>
                <a:latin typeface="Agency FB" pitchFamily="34" charset="0"/>
              </a:rPr>
              <a:t>Terceira urgência: Igreja - comunidade animada pela Palavra de Deus</a:t>
            </a:r>
            <a:r>
              <a:rPr lang="pt-BR" sz="2400" b="1" dirty="0">
                <a:latin typeface="Agency FB" pitchFamily="34" charset="0"/>
              </a:rPr>
              <a:t>; </a:t>
            </a:r>
          </a:p>
          <a:p>
            <a:r>
              <a:rPr lang="pt-BR" sz="2400" dirty="0">
                <a:latin typeface="Agency FB" pitchFamily="34" charset="0"/>
              </a:rPr>
              <a:t>Quarta urgência: Igreja - comunidade de comunidades; </a:t>
            </a:r>
          </a:p>
          <a:p>
            <a:r>
              <a:rPr lang="pt-BR" sz="2400" b="1" dirty="0">
                <a:latin typeface="Agency FB" pitchFamily="34" charset="0"/>
              </a:rPr>
              <a:t>Quinta urgência: Igreja a serviço da vida plena para todos; </a:t>
            </a:r>
          </a:p>
          <a:p>
            <a:r>
              <a:rPr lang="pt-BR" sz="2400" dirty="0">
                <a:latin typeface="Agency FB" pitchFamily="34" charset="0"/>
              </a:rPr>
              <a:t>Sexta urgência: A Igreja e a evangelização dos jovens.</a:t>
            </a:r>
          </a:p>
        </p:txBody>
      </p:sp>
    </p:spTree>
    <p:extLst>
      <p:ext uri="{BB962C8B-B14F-4D97-AF65-F5344CB8AC3E}">
        <p14:creationId xmlns:p14="http://schemas.microsoft.com/office/powerpoint/2010/main" val="1581617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todo e as partes</a:t>
            </a:r>
            <a:endParaRPr lang="pt-BR" dirty="0"/>
          </a:p>
        </p:txBody>
      </p:sp>
      <p:sp>
        <p:nvSpPr>
          <p:cNvPr id="3" name="Espaço Reservado para Conteúdo 2"/>
          <p:cNvSpPr>
            <a:spLocks noGrp="1"/>
          </p:cNvSpPr>
          <p:nvPr>
            <p:ph idx="1"/>
          </p:nvPr>
        </p:nvSpPr>
        <p:spPr>
          <a:xfrm>
            <a:off x="484909" y="2286000"/>
            <a:ext cx="8201891" cy="4336473"/>
          </a:xfrm>
        </p:spPr>
        <p:txBody>
          <a:bodyPr>
            <a:noAutofit/>
          </a:bodyPr>
          <a:lstStyle/>
          <a:p>
            <a:pPr algn="just"/>
            <a:r>
              <a:rPr lang="pt-BR" sz="3200" dirty="0">
                <a:latin typeface="Agency FB" pitchFamily="34" charset="0"/>
              </a:rPr>
              <a:t>73. Estas urgências, embora tratadas particularmente, estão profundamente ligadas entre si, de modo que, assumir uma delas, exige assumir as demais. Na elaboração dos programas pastorais para os próximos anos, será importante fazer “</a:t>
            </a:r>
            <a:r>
              <a:rPr lang="pt-BR" sz="3200" b="1" i="1" dirty="0">
                <a:latin typeface="Agency FB" pitchFamily="34" charset="0"/>
              </a:rPr>
              <a:t>muito mais do que um cronograma de ações ou um elenco de atividades pontuais e dispersas. As ações e programas pastorais específicos devem evitar a dispersão</a:t>
            </a:r>
            <a:r>
              <a:rPr lang="pt-BR" sz="3200" dirty="0">
                <a:latin typeface="Agency FB" pitchFamily="34" charset="0"/>
              </a:rPr>
              <a:t> (cf. DGAE 2011-2015, n. 136).</a:t>
            </a:r>
          </a:p>
        </p:txBody>
      </p:sp>
    </p:spTree>
    <p:extLst>
      <p:ext uri="{BB962C8B-B14F-4D97-AF65-F5344CB8AC3E}">
        <p14:creationId xmlns:p14="http://schemas.microsoft.com/office/powerpoint/2010/main" val="703387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Projetos</a:t>
            </a:r>
            <a:endParaRPr lang="pt-BR" dirty="0"/>
          </a:p>
        </p:txBody>
      </p:sp>
      <p:sp>
        <p:nvSpPr>
          <p:cNvPr id="3" name="Espaço Reservado para Conteúdo 2"/>
          <p:cNvSpPr>
            <a:spLocks noGrp="1"/>
          </p:cNvSpPr>
          <p:nvPr>
            <p:ph idx="1"/>
          </p:nvPr>
        </p:nvSpPr>
        <p:spPr>
          <a:xfrm>
            <a:off x="471055" y="2286000"/>
            <a:ext cx="8012545" cy="4184073"/>
          </a:xfrm>
        </p:spPr>
        <p:txBody>
          <a:bodyPr>
            <a:normAutofit/>
          </a:bodyPr>
          <a:lstStyle/>
          <a:p>
            <a:pPr algn="just"/>
            <a:r>
              <a:rPr lang="pt-BR" sz="3200" dirty="0">
                <a:latin typeface="Agency FB" pitchFamily="34" charset="0"/>
              </a:rPr>
              <a:t>74. Em cada uma das urgências são apresentadas, a seguir, algumas indicações, considerando a realidade pastoral da Arquidiocese, e um elenco de projetos pastorais a serem implementados pelos diversos sujeitos pastorais da Arquidiocese: paróquias, comunidades, setores pastorais, regiões episcopais, movimentos, associações e organismos eclesiais e coordenações arquidiocesanas.</a:t>
            </a:r>
          </a:p>
        </p:txBody>
      </p:sp>
    </p:spTree>
    <p:extLst>
      <p:ext uri="{BB962C8B-B14F-4D97-AF65-F5344CB8AC3E}">
        <p14:creationId xmlns:p14="http://schemas.microsoft.com/office/powerpoint/2010/main" val="3416263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sz="3600" b="1" dirty="0" smtClean="0"/>
              <a:t>PROJETO DE EVANGELIZAÇÃO</a:t>
            </a:r>
            <a:br>
              <a:rPr lang="pt-BR" sz="3600" b="1" dirty="0" smtClean="0"/>
            </a:br>
            <a:r>
              <a:rPr lang="pt-BR" sz="3600" b="1" dirty="0" smtClean="0"/>
              <a:t>2016</a:t>
            </a:r>
            <a:endParaRPr lang="pt-BR" sz="3600" b="1" dirty="0"/>
          </a:p>
        </p:txBody>
      </p:sp>
      <p:sp>
        <p:nvSpPr>
          <p:cNvPr id="5" name="Subtítulo 4"/>
          <p:cNvSpPr>
            <a:spLocks noGrp="1"/>
          </p:cNvSpPr>
          <p:nvPr>
            <p:ph type="subTitle" idx="1"/>
          </p:nvPr>
        </p:nvSpPr>
        <p:spPr>
          <a:xfrm>
            <a:off x="450377" y="2620369"/>
            <a:ext cx="8297838" cy="3862317"/>
          </a:xfrm>
        </p:spPr>
        <p:txBody>
          <a:bodyPr>
            <a:noAutofit/>
          </a:bodyPr>
          <a:lstStyle/>
          <a:p>
            <a:pPr algn="l"/>
            <a:r>
              <a:rPr lang="pt-BR" sz="3000" b="1" dirty="0" smtClean="0">
                <a:solidFill>
                  <a:schemeClr val="tx1"/>
                </a:solidFill>
                <a:latin typeface="Agency FB" panose="020B0503020202020204" pitchFamily="34" charset="0"/>
              </a:rPr>
              <a:t>Igreja: lugar de animação bíblica da vida pastoral </a:t>
            </a:r>
          </a:p>
          <a:p>
            <a:pPr algn="l"/>
            <a:r>
              <a:rPr lang="pt-BR" sz="3000" b="1" dirty="0" smtClean="0">
                <a:solidFill>
                  <a:schemeClr val="tx1"/>
                </a:solidFill>
                <a:latin typeface="Agency FB" panose="020B0503020202020204" pitchFamily="34" charset="0"/>
              </a:rPr>
              <a:t>Estudos: </a:t>
            </a:r>
          </a:p>
          <a:p>
            <a:pPr algn="l"/>
            <a:r>
              <a:rPr lang="pt-BR" sz="3000" b="1" dirty="0" smtClean="0">
                <a:solidFill>
                  <a:schemeClr val="tx1"/>
                </a:solidFill>
                <a:latin typeface="Agency FB" panose="020B0503020202020204" pitchFamily="34" charset="0"/>
              </a:rPr>
              <a:t>Vaticano II :- Dei Verbum; </a:t>
            </a:r>
          </a:p>
          <a:p>
            <a:pPr algn="l"/>
            <a:r>
              <a:rPr lang="pt-BR" sz="3000" b="1" dirty="0" smtClean="0">
                <a:solidFill>
                  <a:schemeClr val="tx1"/>
                </a:solidFill>
                <a:latin typeface="Agency FB" panose="020B0503020202020204" pitchFamily="34" charset="0"/>
              </a:rPr>
              <a:t>Papa Francisco ; Laudato si</a:t>
            </a:r>
          </a:p>
          <a:p>
            <a:pPr algn="l"/>
            <a:r>
              <a:rPr lang="pt-BR" sz="3000" b="1" dirty="0" smtClean="0">
                <a:solidFill>
                  <a:schemeClr val="tx1"/>
                </a:solidFill>
                <a:latin typeface="Agency FB" panose="020B0503020202020204" pitchFamily="34" charset="0"/>
              </a:rPr>
              <a:t>Exortação Apostólica :-  Verbum Domini e Evangelii Gaudium</a:t>
            </a:r>
          </a:p>
          <a:p>
            <a:pPr algn="l"/>
            <a:r>
              <a:rPr lang="pt-BR" sz="3000" b="1" dirty="0" smtClean="0">
                <a:solidFill>
                  <a:schemeClr val="tx1"/>
                </a:solidFill>
                <a:latin typeface="Agency FB" panose="020B0503020202020204" pitchFamily="34" charset="0"/>
              </a:rPr>
              <a:t>Bula: Misericordiae vultos e subsídios </a:t>
            </a:r>
          </a:p>
          <a:p>
            <a:pPr algn="l"/>
            <a:r>
              <a:rPr lang="pt-BR" sz="3000" b="1" dirty="0" smtClean="0">
                <a:solidFill>
                  <a:schemeClr val="tx1"/>
                </a:solidFill>
                <a:latin typeface="Agency FB" panose="020B0503020202020204" pitchFamily="34" charset="0"/>
              </a:rPr>
              <a:t>CF 2016 – Casa Comum IV Ecumênica </a:t>
            </a:r>
            <a:endParaRPr lang="pt-BR" sz="3000" b="1"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810317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3016" y="2361063"/>
            <a:ext cx="5131558" cy="4067033"/>
          </a:xfrm>
        </p:spPr>
      </p:pic>
    </p:spTree>
    <p:extLst>
      <p:ext uri="{BB962C8B-B14F-4D97-AF65-F5344CB8AC3E}">
        <p14:creationId xmlns:p14="http://schemas.microsoft.com/office/powerpoint/2010/main" val="1684060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400" b="1" dirty="0" smtClean="0">
                <a:latin typeface="Adobe Arabic" pitchFamily="18" charset="-78"/>
                <a:cs typeface="Adobe Arabic" pitchFamily="18" charset="-78"/>
              </a:rPr>
              <a:t>SER TESTEMUNHA DE JESUS CRISTO NA CIDADE</a:t>
            </a:r>
            <a:endParaRPr lang="pt-BR" sz="4400" b="1" dirty="0">
              <a:latin typeface="Adobe Arabic" pitchFamily="18" charset="-78"/>
              <a:cs typeface="Adobe Arabic" pitchFamily="18" charset="-78"/>
            </a:endParaRPr>
          </a:p>
        </p:txBody>
      </p:sp>
      <p:sp>
        <p:nvSpPr>
          <p:cNvPr id="3" name="Content Placeholder 2"/>
          <p:cNvSpPr>
            <a:spLocks noGrp="1"/>
          </p:cNvSpPr>
          <p:nvPr>
            <p:ph idx="1"/>
          </p:nvPr>
        </p:nvSpPr>
        <p:spPr>
          <a:xfrm>
            <a:off x="368490" y="2033516"/>
            <a:ext cx="8420667" cy="4408848"/>
          </a:xfrm>
        </p:spPr>
        <p:txBody>
          <a:bodyPr>
            <a:normAutofit/>
          </a:bodyPr>
          <a:lstStyle/>
          <a:p>
            <a:pPr algn="just"/>
            <a:r>
              <a:rPr lang="pt-BR" sz="2800" b="1" dirty="0" smtClean="0">
                <a:latin typeface="Agency FB" pitchFamily="34" charset="0"/>
              </a:rPr>
              <a:t>Esta </a:t>
            </a:r>
            <a:r>
              <a:rPr lang="pt-BR" sz="2800" b="1" dirty="0">
                <a:latin typeface="Agency FB" pitchFamily="34" charset="0"/>
              </a:rPr>
              <a:t>meta dá sentido e orientação a tudo o que a Igreja é e faz em São Paulo: para todas as suas organizações pastorais, instituições educativas, de caridade e solidariedade social; para os seus Meios de Comunicação, organizações dos fiéis leigos, para a atuação dos bispos, padres e religiosos; para a existência e atuação das paróquias, igrejas, santuários, conventos, mosteiros, pequenas e grandes comunidades; para as celebrações litúrgicas e manifestações religiosas, artísticas e culturais, e até para o badalar dos sinos nas torres das igrejas</a:t>
            </a:r>
            <a:r>
              <a:rPr lang="pt-BR" sz="2400" b="1" dirty="0" smtClean="0">
                <a:latin typeface="Agency FB" pitchFamily="34" charset="0"/>
              </a:rPr>
              <a:t>. </a:t>
            </a:r>
            <a:endParaRPr lang="pt-BR" sz="2400" b="1" dirty="0">
              <a:latin typeface="Agency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813" y="456252"/>
            <a:ext cx="7824788" cy="744751"/>
          </a:xfrm>
        </p:spPr>
        <p:txBody>
          <a:bodyPr/>
          <a:lstStyle/>
          <a:p>
            <a:r>
              <a:rPr lang="pt-BR" dirty="0" smtClean="0"/>
              <a:t>FUNDAMENTOS</a:t>
            </a:r>
            <a:endParaRPr lang="pt-BR" dirty="0"/>
          </a:p>
        </p:txBody>
      </p:sp>
      <p:sp>
        <p:nvSpPr>
          <p:cNvPr id="3" name="Espaço Reservado para Conteúdo 2"/>
          <p:cNvSpPr>
            <a:spLocks noGrp="1"/>
          </p:cNvSpPr>
          <p:nvPr>
            <p:ph idx="1"/>
          </p:nvPr>
        </p:nvSpPr>
        <p:spPr>
          <a:xfrm>
            <a:off x="658813" y="2019869"/>
            <a:ext cx="7824787" cy="4544497"/>
          </a:xfrm>
        </p:spPr>
        <p:txBody>
          <a:bodyPr>
            <a:normAutofit/>
          </a:bodyPr>
          <a:lstStyle/>
          <a:p>
            <a:pPr algn="just"/>
            <a:r>
              <a:rPr lang="pt-BR" sz="3200" b="1" dirty="0" smtClean="0">
                <a:latin typeface="Agency FB" pitchFamily="34" charset="0"/>
              </a:rPr>
              <a:t>10º </a:t>
            </a:r>
            <a:r>
              <a:rPr lang="pt-BR" sz="3200" b="1" dirty="0">
                <a:latin typeface="Agency FB" pitchFamily="34" charset="0"/>
              </a:rPr>
              <a:t>Plano de Pastoral “Discípulos-missionários na cidade de São Paulo” (</a:t>
            </a:r>
            <a:r>
              <a:rPr lang="pt-BR" sz="3200" b="1" dirty="0" smtClean="0">
                <a:latin typeface="Agency FB" pitchFamily="34" charset="0"/>
              </a:rPr>
              <a:t>2009-2012)</a:t>
            </a:r>
          </a:p>
          <a:p>
            <a:pPr algn="just"/>
            <a:r>
              <a:rPr lang="pt-BR" sz="3200" b="1" dirty="0" smtClean="0">
                <a:latin typeface="Agency FB" pitchFamily="34" charset="0"/>
              </a:rPr>
              <a:t>Projeto </a:t>
            </a:r>
            <a:r>
              <a:rPr lang="pt-BR" sz="3200" b="1" dirty="0">
                <a:latin typeface="Agency FB" pitchFamily="34" charset="0"/>
              </a:rPr>
              <a:t>de Animação Missionária Permanente (PAMP) do Regional Sul 1 da CNBB, </a:t>
            </a:r>
            <a:endParaRPr lang="pt-BR" sz="3200" b="1" dirty="0" smtClean="0">
              <a:latin typeface="Agency FB" pitchFamily="34" charset="0"/>
            </a:endParaRPr>
          </a:p>
          <a:p>
            <a:pPr algn="just"/>
            <a:r>
              <a:rPr lang="pt-BR" sz="3200" b="1" dirty="0" smtClean="0">
                <a:latin typeface="Agency FB" pitchFamily="34" charset="0"/>
              </a:rPr>
              <a:t>Conferência </a:t>
            </a:r>
            <a:r>
              <a:rPr lang="pt-BR" sz="3200" b="1" dirty="0">
                <a:latin typeface="Agency FB" pitchFamily="34" charset="0"/>
              </a:rPr>
              <a:t>de </a:t>
            </a:r>
            <a:r>
              <a:rPr lang="pt-BR" sz="3200" b="1" dirty="0" smtClean="0">
                <a:latin typeface="Agency FB" pitchFamily="34" charset="0"/>
              </a:rPr>
              <a:t>Aparecida</a:t>
            </a:r>
          </a:p>
          <a:p>
            <a:pPr marL="0" indent="0" algn="just">
              <a:buNone/>
            </a:pPr>
            <a:endParaRPr lang="pt-BR" dirty="0"/>
          </a:p>
        </p:txBody>
      </p:sp>
    </p:spTree>
    <p:extLst>
      <p:ext uri="{BB962C8B-B14F-4D97-AF65-F5344CB8AC3E}">
        <p14:creationId xmlns:p14="http://schemas.microsoft.com/office/powerpoint/2010/main" val="256620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FUNDAMENTOS</a:t>
            </a:r>
          </a:p>
        </p:txBody>
      </p:sp>
      <p:sp>
        <p:nvSpPr>
          <p:cNvPr id="3" name="Espaço Reservado para Conteúdo 2"/>
          <p:cNvSpPr>
            <a:spLocks noGrp="1"/>
          </p:cNvSpPr>
          <p:nvPr>
            <p:ph idx="1"/>
          </p:nvPr>
        </p:nvSpPr>
        <p:spPr>
          <a:xfrm>
            <a:off x="518615" y="2286000"/>
            <a:ext cx="7964985" cy="3840163"/>
          </a:xfrm>
        </p:spPr>
        <p:txBody>
          <a:bodyPr/>
          <a:lstStyle/>
          <a:p>
            <a:pPr algn="just"/>
            <a:r>
              <a:rPr lang="pt-BR" sz="2800" b="1" dirty="0">
                <a:latin typeface="Agency FB" panose="020B0503020202020204" pitchFamily="34" charset="0"/>
              </a:rPr>
              <a:t>Exortação Apostólica “Verbum Domini” do Papa Bento XVI (2010)</a:t>
            </a:r>
          </a:p>
          <a:p>
            <a:pPr algn="just"/>
            <a:r>
              <a:rPr lang="pt-BR" sz="2800" b="1" dirty="0">
                <a:latin typeface="Agency FB" panose="020B0503020202020204" pitchFamily="34" charset="0"/>
              </a:rPr>
              <a:t>Diretrizes Gerais da Ação Evangelizadora da Igreja no Brasil (2011-2015)</a:t>
            </a:r>
          </a:p>
          <a:p>
            <a:pPr algn="just"/>
            <a:r>
              <a:rPr lang="pt-BR" sz="2800" b="1" dirty="0">
                <a:latin typeface="Agency FB" panose="020B0503020202020204" pitchFamily="34" charset="0"/>
              </a:rPr>
              <a:t>Comemoração dos 50 anos do Concílio Vaticano II e o “Ano da Fé” (2012-2013) – Porta </a:t>
            </a:r>
            <a:r>
              <a:rPr lang="pt-BR" sz="2800" b="1" dirty="0" smtClean="0">
                <a:latin typeface="Agency FB" panose="020B0503020202020204" pitchFamily="34" charset="0"/>
              </a:rPr>
              <a:t>Fidei </a:t>
            </a:r>
            <a:endParaRPr lang="pt-BR" sz="2800" b="1" dirty="0">
              <a:latin typeface="Agency FB" panose="020B0503020202020204" pitchFamily="34" charset="0"/>
            </a:endParaRPr>
          </a:p>
          <a:p>
            <a:pPr algn="just"/>
            <a:r>
              <a:rPr lang="pt-BR" sz="2800" b="1" dirty="0">
                <a:latin typeface="Agency FB" panose="020B0503020202020204" pitchFamily="34" charset="0"/>
              </a:rPr>
              <a:t>Jornada Mundial da Juventude de 2013</a:t>
            </a:r>
          </a:p>
          <a:p>
            <a:endParaRPr lang="pt-BR" dirty="0"/>
          </a:p>
        </p:txBody>
      </p:sp>
    </p:spTree>
    <p:extLst>
      <p:ext uri="{BB962C8B-B14F-4D97-AF65-F5344CB8AC3E}">
        <p14:creationId xmlns:p14="http://schemas.microsoft.com/office/powerpoint/2010/main" val="81979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Jesus Cristo</a:t>
            </a:r>
            <a:endParaRPr lang="pt-BR" dirty="0"/>
          </a:p>
        </p:txBody>
      </p:sp>
      <p:sp>
        <p:nvSpPr>
          <p:cNvPr id="3" name="Espaço Reservado para Conteúdo 2"/>
          <p:cNvSpPr>
            <a:spLocks noGrp="1"/>
          </p:cNvSpPr>
          <p:nvPr>
            <p:ph idx="1"/>
          </p:nvPr>
        </p:nvSpPr>
        <p:spPr>
          <a:xfrm>
            <a:off x="872836" y="2286000"/>
            <a:ext cx="7610764" cy="3840163"/>
          </a:xfrm>
        </p:spPr>
        <p:txBody>
          <a:bodyPr>
            <a:normAutofit/>
          </a:bodyPr>
          <a:lstStyle/>
          <a:p>
            <a:pPr algn="just"/>
            <a:r>
              <a:rPr lang="pt-BR" sz="3200" dirty="0" smtClean="0">
                <a:latin typeface="Agency FB" pitchFamily="34" charset="0"/>
              </a:rPr>
              <a:t>10</a:t>
            </a:r>
            <a:r>
              <a:rPr lang="pt-BR" sz="3200" dirty="0">
                <a:latin typeface="Agency FB" pitchFamily="34" charset="0"/>
              </a:rPr>
              <a:t>. Toda ação pastoral não pode dispensar ou dar por suposto o encontro com Jesus Cristo, sem correr o risco de agir em vão, ou de construir sobre o vazio. </a:t>
            </a:r>
            <a:endParaRPr lang="pt-BR" sz="3200" dirty="0" smtClean="0">
              <a:latin typeface="Agency FB" pitchFamily="34" charset="0"/>
            </a:endParaRPr>
          </a:p>
          <a:p>
            <a:pPr algn="just"/>
            <a:r>
              <a:rPr lang="pt-BR" sz="3200" dirty="0" smtClean="0">
                <a:latin typeface="Agency FB" pitchFamily="34" charset="0"/>
              </a:rPr>
              <a:t>Assim, toda ação pastoral deve ter como </a:t>
            </a:r>
            <a:r>
              <a:rPr lang="pt-BR" sz="3200" b="1" dirty="0" smtClean="0">
                <a:latin typeface="Agency FB" pitchFamily="34" charset="0"/>
              </a:rPr>
              <a:t>ponto de partida</a:t>
            </a:r>
            <a:r>
              <a:rPr lang="pt-BR" sz="3200" dirty="0" smtClean="0">
                <a:latin typeface="Agency FB" pitchFamily="34" charset="0"/>
              </a:rPr>
              <a:t> e </a:t>
            </a:r>
            <a:r>
              <a:rPr lang="pt-BR" sz="3200" b="1" dirty="0" smtClean="0">
                <a:latin typeface="Agency FB" pitchFamily="34" charset="0"/>
              </a:rPr>
              <a:t>meta</a:t>
            </a:r>
            <a:r>
              <a:rPr lang="pt-BR" sz="3200" dirty="0" smtClean="0">
                <a:latin typeface="Agency FB" pitchFamily="34" charset="0"/>
              </a:rPr>
              <a:t> </a:t>
            </a:r>
          </a:p>
          <a:p>
            <a:pPr algn="just"/>
            <a:r>
              <a:rPr lang="pt-BR" sz="3200" dirty="0" smtClean="0">
                <a:solidFill>
                  <a:srgbClr val="FF0000"/>
                </a:solidFill>
                <a:latin typeface="Agency FB" pitchFamily="34" charset="0"/>
              </a:rPr>
              <a:t>O </a:t>
            </a:r>
            <a:r>
              <a:rPr lang="pt-BR" sz="3200" b="1" dirty="0" smtClean="0">
                <a:solidFill>
                  <a:srgbClr val="FF0000"/>
                </a:solidFill>
                <a:latin typeface="Agency FB" pitchFamily="34" charset="0"/>
              </a:rPr>
              <a:t>encontro com Jesus Cristo</a:t>
            </a:r>
            <a:r>
              <a:rPr lang="pt-BR" sz="3200" dirty="0" smtClean="0">
                <a:solidFill>
                  <a:srgbClr val="FF0000"/>
                </a:solidFill>
                <a:latin typeface="Agency FB" pitchFamily="34" charset="0"/>
              </a:rPr>
              <a:t> vivo e ressuscitado. </a:t>
            </a:r>
            <a:endParaRPr lang="pt-BR" sz="3200" dirty="0">
              <a:solidFill>
                <a:srgbClr val="FF0000"/>
              </a:solidFill>
              <a:latin typeface="Agency FB" pitchFamily="34" charset="0"/>
            </a:endParaRPr>
          </a:p>
        </p:txBody>
      </p:sp>
    </p:spTree>
    <p:extLst>
      <p:ext uri="{BB962C8B-B14F-4D97-AF65-F5344CB8AC3E}">
        <p14:creationId xmlns:p14="http://schemas.microsoft.com/office/powerpoint/2010/main" val="1208559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Jesus Cristo</a:t>
            </a:r>
            <a:endParaRPr lang="pt-BR" dirty="0"/>
          </a:p>
        </p:txBody>
      </p:sp>
      <p:sp>
        <p:nvSpPr>
          <p:cNvPr id="3" name="Espaço Reservado para Conteúdo 2"/>
          <p:cNvSpPr>
            <a:spLocks noGrp="1"/>
          </p:cNvSpPr>
          <p:nvPr>
            <p:ph idx="1"/>
          </p:nvPr>
        </p:nvSpPr>
        <p:spPr>
          <a:xfrm>
            <a:off x="658813" y="2047164"/>
            <a:ext cx="7824787" cy="4312072"/>
          </a:xfrm>
        </p:spPr>
        <p:txBody>
          <a:bodyPr>
            <a:normAutofit lnSpcReduction="10000"/>
          </a:bodyPr>
          <a:lstStyle/>
          <a:p>
            <a:pPr algn="just"/>
            <a:r>
              <a:rPr lang="pt-BR" sz="3000" dirty="0" smtClean="0">
                <a:latin typeface="Agency FB" pitchFamily="34" charset="0"/>
              </a:rPr>
              <a:t>Com </a:t>
            </a:r>
            <a:r>
              <a:rPr lang="pt-BR" sz="3000" dirty="0">
                <a:latin typeface="Agency FB" pitchFamily="34" charset="0"/>
              </a:rPr>
              <a:t>o 11° Plano de </a:t>
            </a:r>
            <a:r>
              <a:rPr lang="pt-BR" sz="3000" dirty="0" smtClean="0">
                <a:latin typeface="Agency FB" pitchFamily="34" charset="0"/>
              </a:rPr>
              <a:t>Pastoral, </a:t>
            </a:r>
            <a:r>
              <a:rPr lang="pt-BR" sz="3000" dirty="0">
                <a:latin typeface="Agency FB" pitchFamily="34" charset="0"/>
              </a:rPr>
              <a:t>a Arquidiocese de São Paulo quer </a:t>
            </a:r>
            <a:endParaRPr lang="pt-BR" sz="3000" dirty="0" smtClean="0">
              <a:latin typeface="Agency FB" pitchFamily="34" charset="0"/>
            </a:endParaRPr>
          </a:p>
          <a:p>
            <a:pPr algn="just"/>
            <a:r>
              <a:rPr lang="pt-BR" sz="3000" b="1" dirty="0" smtClean="0">
                <a:latin typeface="Agency FB" pitchFamily="34" charset="0"/>
              </a:rPr>
              <a:t>Tornar </a:t>
            </a:r>
            <a:r>
              <a:rPr lang="pt-BR" sz="3000" b="1" dirty="0">
                <a:latin typeface="Agency FB" pitchFamily="34" charset="0"/>
              </a:rPr>
              <a:t>visível</a:t>
            </a:r>
            <a:r>
              <a:rPr lang="pt-BR" sz="3000" dirty="0">
                <a:latin typeface="Agency FB" pitchFamily="34" charset="0"/>
              </a:rPr>
              <a:t> Cristo </a:t>
            </a:r>
            <a:endParaRPr lang="pt-BR" sz="3000" dirty="0" smtClean="0">
              <a:latin typeface="Agency FB" pitchFamily="34" charset="0"/>
            </a:endParaRPr>
          </a:p>
          <a:p>
            <a:pPr algn="just"/>
            <a:r>
              <a:rPr lang="pt-BR" sz="3000" b="1" dirty="0" smtClean="0">
                <a:latin typeface="Agency FB" pitchFamily="34" charset="0"/>
              </a:rPr>
              <a:t>Profeta</a:t>
            </a:r>
            <a:r>
              <a:rPr lang="pt-BR" sz="3000" dirty="0">
                <a:latin typeface="Agency FB" pitchFamily="34" charset="0"/>
              </a:rPr>
              <a:t>, anunciador do Reino do Pai e da Palavra da Salvação; </a:t>
            </a:r>
            <a:endParaRPr lang="pt-BR" sz="3000" dirty="0" smtClean="0">
              <a:latin typeface="Agency FB" pitchFamily="34" charset="0"/>
            </a:endParaRPr>
          </a:p>
          <a:p>
            <a:pPr algn="just"/>
            <a:r>
              <a:rPr lang="pt-BR" sz="3000" b="1" dirty="0" smtClean="0">
                <a:latin typeface="Agency FB" pitchFamily="34" charset="0"/>
              </a:rPr>
              <a:t>Sacerdote</a:t>
            </a:r>
            <a:r>
              <a:rPr lang="pt-BR" sz="3000" dirty="0">
                <a:latin typeface="Agency FB" pitchFamily="34" charset="0"/>
              </a:rPr>
              <a:t>, Mediador da Nova Aliança, que em seu Corpo reconcilia os homens com Deus e entre Si; </a:t>
            </a:r>
            <a:endParaRPr lang="pt-BR" sz="3000" dirty="0" smtClean="0">
              <a:latin typeface="Agency FB" pitchFamily="34" charset="0"/>
            </a:endParaRPr>
          </a:p>
          <a:p>
            <a:pPr algn="just"/>
            <a:r>
              <a:rPr lang="pt-BR" sz="3000" b="1" dirty="0" smtClean="0">
                <a:latin typeface="Agency FB" pitchFamily="34" charset="0"/>
              </a:rPr>
              <a:t>Pastor</a:t>
            </a:r>
            <a:r>
              <a:rPr lang="pt-BR" sz="3000" dirty="0">
                <a:latin typeface="Agency FB" pitchFamily="34" charset="0"/>
              </a:rPr>
              <a:t>, Aquele que dá a vida pelo seu rebanho. </a:t>
            </a:r>
          </a:p>
          <a:p>
            <a:endParaRPr lang="pt-BR" dirty="0"/>
          </a:p>
        </p:txBody>
      </p:sp>
    </p:spTree>
    <p:extLst>
      <p:ext uri="{BB962C8B-B14F-4D97-AF65-F5344CB8AC3E}">
        <p14:creationId xmlns:p14="http://schemas.microsoft.com/office/powerpoint/2010/main" val="2636342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Possibilidades 25-31</a:t>
            </a:r>
            <a:endParaRPr lang="pt-BR" dirty="0"/>
          </a:p>
        </p:txBody>
      </p:sp>
      <p:sp>
        <p:nvSpPr>
          <p:cNvPr id="3" name="Espaço Reservado para Conteúdo 2"/>
          <p:cNvSpPr>
            <a:spLocks noGrp="1"/>
          </p:cNvSpPr>
          <p:nvPr>
            <p:ph idx="1"/>
          </p:nvPr>
        </p:nvSpPr>
        <p:spPr>
          <a:xfrm>
            <a:off x="658813" y="2286000"/>
            <a:ext cx="8111114" cy="4142509"/>
          </a:xfrm>
        </p:spPr>
        <p:txBody>
          <a:bodyPr>
            <a:normAutofit/>
          </a:bodyPr>
          <a:lstStyle/>
          <a:p>
            <a:pPr algn="just"/>
            <a:r>
              <a:rPr lang="pt-BR" sz="3200" b="1" dirty="0" smtClean="0">
                <a:latin typeface="Agency FB" pitchFamily="34" charset="0"/>
              </a:rPr>
              <a:t>Cidade: espaço de liberdade e oportunidades</a:t>
            </a:r>
          </a:p>
          <a:p>
            <a:pPr algn="just"/>
            <a:r>
              <a:rPr lang="pt-BR" sz="3200" b="1" dirty="0" smtClean="0">
                <a:latin typeface="Agency FB" pitchFamily="34" charset="0"/>
              </a:rPr>
              <a:t>Espaço para o encontro interpessoais,</a:t>
            </a:r>
          </a:p>
          <a:p>
            <a:pPr algn="just"/>
            <a:r>
              <a:rPr lang="pt-BR" sz="3200" b="1" dirty="0" smtClean="0">
                <a:latin typeface="Agency FB" pitchFamily="34" charset="0"/>
              </a:rPr>
              <a:t>Oportunidade de trabalho, educação, cultura, progresso pessoal, lazer, vínculos de fraternidade</a:t>
            </a:r>
          </a:p>
          <a:p>
            <a:pPr marL="0" indent="0">
              <a:buNone/>
            </a:pPr>
            <a:endParaRPr lang="pt-BR" dirty="0" smtClean="0"/>
          </a:p>
          <a:p>
            <a:endParaRPr lang="pt-BR" dirty="0"/>
          </a:p>
          <a:p>
            <a:pPr marL="0" indent="0">
              <a:buNone/>
            </a:pPr>
            <a:endParaRPr lang="pt-BR" dirty="0"/>
          </a:p>
        </p:txBody>
      </p:sp>
    </p:spTree>
    <p:extLst>
      <p:ext uri="{BB962C8B-B14F-4D97-AF65-F5344CB8AC3E}">
        <p14:creationId xmlns:p14="http://schemas.microsoft.com/office/powerpoint/2010/main" val="1879478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Possibilidades 25-31</a:t>
            </a:r>
          </a:p>
        </p:txBody>
      </p:sp>
      <p:sp>
        <p:nvSpPr>
          <p:cNvPr id="3" name="Espaço Reservado para Conteúdo 2"/>
          <p:cNvSpPr>
            <a:spLocks noGrp="1"/>
          </p:cNvSpPr>
          <p:nvPr>
            <p:ph idx="1"/>
          </p:nvPr>
        </p:nvSpPr>
        <p:spPr>
          <a:xfrm>
            <a:off x="436727" y="2286000"/>
            <a:ext cx="8284191" cy="3840163"/>
          </a:xfrm>
        </p:spPr>
        <p:txBody>
          <a:bodyPr>
            <a:normAutofit/>
          </a:bodyPr>
          <a:lstStyle/>
          <a:p>
            <a:pPr algn="just"/>
            <a:r>
              <a:rPr lang="pt-BR" sz="3200" dirty="0">
                <a:latin typeface="Agency FB" panose="020B0503020202020204" pitchFamily="34" charset="0"/>
              </a:rPr>
              <a:t>ONGs, entidades e pastorais que atuam na solidariedade</a:t>
            </a:r>
          </a:p>
          <a:p>
            <a:pPr algn="just"/>
            <a:r>
              <a:rPr lang="pt-BR" sz="3200" dirty="0">
                <a:latin typeface="Agency FB" panose="020B0503020202020204" pitchFamily="34" charset="0"/>
              </a:rPr>
              <a:t>Multidão de trabalhadores: serviços, saúde, segurança, transporte, limpeza, educação, movimentos sociais.</a:t>
            </a:r>
          </a:p>
          <a:p>
            <a:pPr algn="just"/>
            <a:r>
              <a:rPr lang="pt-BR" sz="3200" dirty="0">
                <a:latin typeface="Agency FB" panose="020B0503020202020204" pitchFamily="34" charset="0"/>
              </a:rPr>
              <a:t>Vida religiosa: multidão de agentes pastorais, colégios, faculdades, hospitais, associações</a:t>
            </a:r>
          </a:p>
          <a:p>
            <a:endParaRPr lang="pt-BR" dirty="0"/>
          </a:p>
        </p:txBody>
      </p:sp>
    </p:spTree>
    <p:extLst>
      <p:ext uri="{BB962C8B-B14F-4D97-AF65-F5344CB8AC3E}">
        <p14:creationId xmlns:p14="http://schemas.microsoft.com/office/powerpoint/2010/main" val="2299652197"/>
      </p:ext>
    </p:extLst>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1220</Words>
  <Application>Microsoft Office PowerPoint</Application>
  <PresentationFormat>Apresentação na tela (4:3)</PresentationFormat>
  <Paragraphs>99</Paragraphs>
  <Slides>25</Slides>
  <Notes>0</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Codex</vt:lpstr>
      <vt:lpstr>XI PLANO DE PASTORAL</vt:lpstr>
      <vt:lpstr>TESTEMUNHA DE JESUS CRISTO NA CIDADE</vt:lpstr>
      <vt:lpstr>SER TESTEMUNHA DE JESUS CRISTO NA CIDADE</vt:lpstr>
      <vt:lpstr>FUNDAMENTOS</vt:lpstr>
      <vt:lpstr>FUNDAMENTOS</vt:lpstr>
      <vt:lpstr>Jesus Cristo</vt:lpstr>
      <vt:lpstr>Jesus Cristo</vt:lpstr>
      <vt:lpstr>Possibilidades 25-31</vt:lpstr>
      <vt:lpstr>Possibilidades 25-31</vt:lpstr>
      <vt:lpstr>Desafios para a ação evangelizadora</vt:lpstr>
      <vt:lpstr>Desafios para a ação evangelizadora</vt:lpstr>
      <vt:lpstr>Desafios para a evangelização</vt:lpstr>
      <vt:lpstr>Desafios eclesiais</vt:lpstr>
      <vt:lpstr>Desafios eclesiais</vt:lpstr>
      <vt:lpstr>SITUAÇÕES NOVAS</vt:lpstr>
      <vt:lpstr>URGÊNCIAS PASTORAIS</vt:lpstr>
      <vt:lpstr>Ação audaz, decidida e comprometida</vt:lpstr>
      <vt:lpstr>Evangelizar e formar</vt:lpstr>
      <vt:lpstr>Conversão Pastoral</vt:lpstr>
      <vt:lpstr>Seis urgências pastorais</vt:lpstr>
      <vt:lpstr>Seis Urgências</vt:lpstr>
      <vt:lpstr>O todo e as partes</vt:lpstr>
      <vt:lpstr>Projetos</vt:lpstr>
      <vt:lpstr>PROJETO DE EVANGELIZAÇÃO 2016</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VATICANO II</dc:title>
  <dc:creator>Julio  Akamine</dc:creator>
  <cp:lastModifiedBy>Nelson Teixeira</cp:lastModifiedBy>
  <cp:revision>23</cp:revision>
  <dcterms:created xsi:type="dcterms:W3CDTF">2012-04-13T11:52:18Z</dcterms:created>
  <dcterms:modified xsi:type="dcterms:W3CDTF">2015-11-22T22:10:46Z</dcterms:modified>
</cp:coreProperties>
</file>